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9" r:id="rId4"/>
    <p:sldId id="269" r:id="rId5"/>
    <p:sldId id="270" r:id="rId6"/>
    <p:sldId id="277" r:id="rId7"/>
    <p:sldId id="279" r:id="rId8"/>
    <p:sldId id="281" r:id="rId9"/>
    <p:sldId id="267" r:id="rId10"/>
    <p:sldId id="280" r:id="rId11"/>
    <p:sldId id="258" r:id="rId12"/>
    <p:sldId id="263" r:id="rId13"/>
    <p:sldId id="275" r:id="rId14"/>
    <p:sldId id="278" r:id="rId15"/>
    <p:sldId id="276" r:id="rId16"/>
    <p:sldId id="264" r:id="rId1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A8EF3-540C-4806-B046-8F56297B9D89}" v="14" dt="2025-09-21T14:16:51.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5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ine Sidambe" userId="de0e1e5ad301d12e" providerId="LiveId" clId="{12C16967-7EB8-47D5-87D8-94360B22EACB}"/>
    <pc:docChg chg="custSel modSld">
      <pc:chgData name="Josephine Sidambe" userId="de0e1e5ad301d12e" providerId="LiveId" clId="{12C16967-7EB8-47D5-87D8-94360B22EACB}" dt="2025-09-21T14:16:51.588" v="168" actId="14100"/>
      <pc:docMkLst>
        <pc:docMk/>
      </pc:docMkLst>
      <pc:sldChg chg="modSp mod">
        <pc:chgData name="Josephine Sidambe" userId="de0e1e5ad301d12e" providerId="LiveId" clId="{12C16967-7EB8-47D5-87D8-94360B22EACB}" dt="2025-09-21T14:11:53.174" v="147" actId="20577"/>
        <pc:sldMkLst>
          <pc:docMk/>
          <pc:sldMk cId="356539285" sldId="263"/>
        </pc:sldMkLst>
        <pc:spChg chg="mod">
          <ac:chgData name="Josephine Sidambe" userId="de0e1e5ad301d12e" providerId="LiveId" clId="{12C16967-7EB8-47D5-87D8-94360B22EACB}" dt="2025-09-21T14:11:53.174" v="147" actId="20577"/>
          <ac:spMkLst>
            <pc:docMk/>
            <pc:sldMk cId="356539285" sldId="263"/>
            <ac:spMk id="18" creationId="{5CBE6AA1-A308-B1E2-763E-55EC8A6BDE36}"/>
          </ac:spMkLst>
        </pc:spChg>
      </pc:sldChg>
      <pc:sldChg chg="modSp mod">
        <pc:chgData name="Josephine Sidambe" userId="de0e1e5ad301d12e" providerId="LiveId" clId="{12C16967-7EB8-47D5-87D8-94360B22EACB}" dt="2025-09-21T14:04:36.772" v="0" actId="207"/>
        <pc:sldMkLst>
          <pc:docMk/>
          <pc:sldMk cId="1186063831" sldId="269"/>
        </pc:sldMkLst>
        <pc:spChg chg="mod">
          <ac:chgData name="Josephine Sidambe" userId="de0e1e5ad301d12e" providerId="LiveId" clId="{12C16967-7EB8-47D5-87D8-94360B22EACB}" dt="2025-09-21T14:04:36.772" v="0" actId="207"/>
          <ac:spMkLst>
            <pc:docMk/>
            <pc:sldMk cId="1186063831" sldId="269"/>
            <ac:spMk id="9" creationId="{279D2A2E-2563-8B72-B89D-D629B281B3A7}"/>
          </ac:spMkLst>
        </pc:spChg>
      </pc:sldChg>
      <pc:sldChg chg="addSp delSp modSp mod">
        <pc:chgData name="Josephine Sidambe" userId="de0e1e5ad301d12e" providerId="LiveId" clId="{12C16967-7EB8-47D5-87D8-94360B22EACB}" dt="2025-09-21T14:16:51.588" v="168" actId="14100"/>
        <pc:sldMkLst>
          <pc:docMk/>
          <pc:sldMk cId="485452634" sldId="276"/>
        </pc:sldMkLst>
        <pc:picChg chg="mod">
          <ac:chgData name="Josephine Sidambe" userId="de0e1e5ad301d12e" providerId="LiveId" clId="{12C16967-7EB8-47D5-87D8-94360B22EACB}" dt="2025-09-21T14:16:32.352" v="162" actId="14100"/>
          <ac:picMkLst>
            <pc:docMk/>
            <pc:sldMk cId="485452634" sldId="276"/>
            <ac:picMk id="5" creationId="{06197FEE-0EF2-67EC-1215-2D761BBCB6B9}"/>
          </ac:picMkLst>
        </pc:picChg>
        <pc:picChg chg="add mod">
          <ac:chgData name="Josephine Sidambe" userId="de0e1e5ad301d12e" providerId="LiveId" clId="{12C16967-7EB8-47D5-87D8-94360B22EACB}" dt="2025-09-21T14:16:51.588" v="168" actId="14100"/>
          <ac:picMkLst>
            <pc:docMk/>
            <pc:sldMk cId="485452634" sldId="276"/>
            <ac:picMk id="9" creationId="{A42C9ACB-3E18-1C1C-56B6-A812428BB451}"/>
          </ac:picMkLst>
        </pc:picChg>
        <pc:picChg chg="add mod">
          <ac:chgData name="Josephine Sidambe" userId="de0e1e5ad301d12e" providerId="LiveId" clId="{12C16967-7EB8-47D5-87D8-94360B22EACB}" dt="2025-09-21T14:16:43.895" v="166" actId="1076"/>
          <ac:picMkLst>
            <pc:docMk/>
            <pc:sldMk cId="485452634" sldId="276"/>
            <ac:picMk id="10" creationId="{FDCE4F83-4516-A13E-8085-6D7CDEDA6B9C}"/>
          </ac:picMkLst>
        </pc:picChg>
        <pc:picChg chg="mod">
          <ac:chgData name="Josephine Sidambe" userId="de0e1e5ad301d12e" providerId="LiveId" clId="{12C16967-7EB8-47D5-87D8-94360B22EACB}" dt="2025-09-21T14:16:23.105" v="159" actId="14100"/>
          <ac:picMkLst>
            <pc:docMk/>
            <pc:sldMk cId="485452634" sldId="276"/>
            <ac:picMk id="13" creationId="{DCDD6134-7F95-C259-4263-F46CFF45121F}"/>
          </ac:picMkLst>
        </pc:picChg>
        <pc:picChg chg="mod">
          <ac:chgData name="Josephine Sidambe" userId="de0e1e5ad301d12e" providerId="LiveId" clId="{12C16967-7EB8-47D5-87D8-94360B22EACB}" dt="2025-09-21T14:16:34.200" v="163" actId="1076"/>
          <ac:picMkLst>
            <pc:docMk/>
            <pc:sldMk cId="485452634" sldId="276"/>
            <ac:picMk id="14" creationId="{0AFF8D13-7F19-22E4-DC07-B97D72F69FCC}"/>
          </ac:picMkLst>
        </pc:picChg>
        <pc:picChg chg="mod">
          <ac:chgData name="Josephine Sidambe" userId="de0e1e5ad301d12e" providerId="LiveId" clId="{12C16967-7EB8-47D5-87D8-94360B22EACB}" dt="2025-09-21T14:16:39.897" v="165" actId="1076"/>
          <ac:picMkLst>
            <pc:docMk/>
            <pc:sldMk cId="485452634" sldId="276"/>
            <ac:picMk id="22" creationId="{1738D4E2-59B9-D279-7AFE-2647EEB3C64C}"/>
          </ac:picMkLst>
        </pc:picChg>
        <pc:picChg chg="del">
          <ac:chgData name="Josephine Sidambe" userId="de0e1e5ad301d12e" providerId="LiveId" clId="{12C16967-7EB8-47D5-87D8-94360B22EACB}" dt="2025-09-21T14:15:02.929" v="154" actId="21"/>
          <ac:picMkLst>
            <pc:docMk/>
            <pc:sldMk cId="485452634" sldId="276"/>
            <ac:picMk id="31" creationId="{ECD411BF-D3A0-5848-F768-459A321C59EA}"/>
          </ac:picMkLst>
        </pc:picChg>
      </pc:sldChg>
      <pc:sldChg chg="modSp mod">
        <pc:chgData name="Josephine Sidambe" userId="de0e1e5ad301d12e" providerId="LiveId" clId="{12C16967-7EB8-47D5-87D8-94360B22EACB}" dt="2025-09-21T14:08:01.304" v="137" actId="20577"/>
        <pc:sldMkLst>
          <pc:docMk/>
          <pc:sldMk cId="962133640" sldId="278"/>
        </pc:sldMkLst>
        <pc:spChg chg="mod">
          <ac:chgData name="Josephine Sidambe" userId="de0e1e5ad301d12e" providerId="LiveId" clId="{12C16967-7EB8-47D5-87D8-94360B22EACB}" dt="2025-09-21T14:08:01.304" v="137" actId="20577"/>
          <ac:spMkLst>
            <pc:docMk/>
            <pc:sldMk cId="962133640" sldId="278"/>
            <ac:spMk id="37" creationId="{4162F21D-CDAF-5703-0E23-2AB702D70F42}"/>
          </ac:spMkLst>
        </pc:spChg>
      </pc:sldChg>
      <pc:sldChg chg="modSp mod">
        <pc:chgData name="Josephine Sidambe" userId="de0e1e5ad301d12e" providerId="LiveId" clId="{12C16967-7EB8-47D5-87D8-94360B22EACB}" dt="2025-09-21T14:06:25.634" v="135" actId="255"/>
        <pc:sldMkLst>
          <pc:docMk/>
          <pc:sldMk cId="4218826187" sldId="280"/>
        </pc:sldMkLst>
        <pc:spChg chg="mod">
          <ac:chgData name="Josephine Sidambe" userId="de0e1e5ad301d12e" providerId="LiveId" clId="{12C16967-7EB8-47D5-87D8-94360B22EACB}" dt="2025-09-21T14:06:25.634" v="135" actId="255"/>
          <ac:spMkLst>
            <pc:docMk/>
            <pc:sldMk cId="4218826187" sldId="280"/>
            <ac:spMk id="11" creationId="{78EEA564-1AE9-C948-F322-48353B450E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45078C63-62D8-FE45-89BB-DF1FEEE33042}" type="datetimeFigureOut">
              <a:rPr lang="en-US" smtClean="0"/>
              <a:t>9/22/2025</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394E26E1-ADB4-B64A-804F-9F3165EA7DE1}" type="slidenum">
              <a:rPr lang="en-US" smtClean="0"/>
              <a:t>‹#›</a:t>
            </a:fld>
            <a:endParaRPr lang="en-US" dirty="0"/>
          </a:p>
        </p:txBody>
      </p:sp>
    </p:spTree>
    <p:extLst>
      <p:ext uri="{BB962C8B-B14F-4D97-AF65-F5344CB8AC3E}">
        <p14:creationId xmlns:p14="http://schemas.microsoft.com/office/powerpoint/2010/main" val="360712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E26E1-ADB4-B64A-804F-9F3165EA7DE1}" type="slidenum">
              <a:rPr lang="en-US" smtClean="0"/>
              <a:t>7</a:t>
            </a:fld>
            <a:endParaRPr lang="en-US" dirty="0"/>
          </a:p>
        </p:txBody>
      </p:sp>
    </p:spTree>
    <p:extLst>
      <p:ext uri="{BB962C8B-B14F-4D97-AF65-F5344CB8AC3E}">
        <p14:creationId xmlns:p14="http://schemas.microsoft.com/office/powerpoint/2010/main" val="126355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94E26E1-ADB4-B64A-804F-9F3165EA7DE1}" type="slidenum">
              <a:rPr lang="en-US" smtClean="0"/>
              <a:t>15</a:t>
            </a:fld>
            <a:endParaRPr lang="en-US" dirty="0"/>
          </a:p>
        </p:txBody>
      </p:sp>
    </p:spTree>
    <p:extLst>
      <p:ext uri="{BB962C8B-B14F-4D97-AF65-F5344CB8AC3E}">
        <p14:creationId xmlns:p14="http://schemas.microsoft.com/office/powerpoint/2010/main" val="382126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B69E-4AF4-4F1A-477F-9BB44AB068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DEC0C9-5944-CFFF-18B3-8BFF9BDAE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FA2F8-C4CF-29A7-84D7-E5A375A48819}"/>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5" name="Footer Placeholder 4">
            <a:extLst>
              <a:ext uri="{FF2B5EF4-FFF2-40B4-BE49-F238E27FC236}">
                <a16:creationId xmlns:a16="http://schemas.microsoft.com/office/drawing/2014/main" id="{EB8CF890-90C8-A2DA-202C-B3C87A50AD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DAE60B-15FF-7259-283B-1707CBC03D5A}"/>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164332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88FB-A8DF-004F-9C7B-E9DC860BD85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20D303-8385-C0CE-D03B-B315385B32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7E9F3C-D6D5-2159-3992-03050E223E9D}"/>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5" name="Footer Placeholder 4">
            <a:extLst>
              <a:ext uri="{FF2B5EF4-FFF2-40B4-BE49-F238E27FC236}">
                <a16:creationId xmlns:a16="http://schemas.microsoft.com/office/drawing/2014/main" id="{9E937631-5DFD-420B-B191-E729E5AB96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81DEBF-3C41-5D28-FAF1-2DF8CB0F1E8D}"/>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422375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5F0DFB-166B-150B-9557-A0D62CB801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8164F5-4AB6-C5A5-0329-AD1ED8F6DC6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1A220E-33BE-C885-12D2-338C1717200B}"/>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5" name="Footer Placeholder 4">
            <a:extLst>
              <a:ext uri="{FF2B5EF4-FFF2-40B4-BE49-F238E27FC236}">
                <a16:creationId xmlns:a16="http://schemas.microsoft.com/office/drawing/2014/main" id="{183783FD-ACBB-736E-ADAC-CDFDEF3AA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5AE12-2E20-FD9C-CD91-120C33BCDC43}"/>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401621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E5BA-3C0F-0F8F-9B57-81F817B537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51C9FAB-47EA-7982-1EC3-BB6192E788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280D59-8343-C723-48E4-5A6CCAC76CC5}"/>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5" name="Footer Placeholder 4">
            <a:extLst>
              <a:ext uri="{FF2B5EF4-FFF2-40B4-BE49-F238E27FC236}">
                <a16:creationId xmlns:a16="http://schemas.microsoft.com/office/drawing/2014/main" id="{6614125C-2390-8EC0-DB23-F55F568D6C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1615D6-39C4-45E7-2B64-42449724E766}"/>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27959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7D33-9265-5366-0659-A2780C3471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7FDE5D7-9830-839A-7919-75F0AEC7ED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193F9E1-7177-BCD0-A76B-79E03D922785}"/>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5" name="Footer Placeholder 4">
            <a:extLst>
              <a:ext uri="{FF2B5EF4-FFF2-40B4-BE49-F238E27FC236}">
                <a16:creationId xmlns:a16="http://schemas.microsoft.com/office/drawing/2014/main" id="{A5E3C179-F8F5-6F75-E2FA-C3EA8375AA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65BB49-C78D-DA2E-2C6F-252AF37B9909}"/>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66441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A046-7ACC-632A-FD5A-07F0F9AB2E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51E8EA-C873-ABD6-7177-215A9856B1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34E5CC4-0C38-F2F3-F172-2F8F4870C4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D6A010-7E17-1F28-9988-154E2329B5BC}"/>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6" name="Footer Placeholder 5">
            <a:extLst>
              <a:ext uri="{FF2B5EF4-FFF2-40B4-BE49-F238E27FC236}">
                <a16:creationId xmlns:a16="http://schemas.microsoft.com/office/drawing/2014/main" id="{F477F6CE-F99A-2CC1-1C82-4DADB4A9DE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77FC83-FCC3-1DAC-FF03-BB918D56A59A}"/>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80017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9487-A353-17CA-8DE5-383576324B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BFBF95-050E-8D1D-8C35-335816F6A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E41A4C-85EE-0D4C-9791-4F573907377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2C9DC0-5FC8-6873-02E8-0171B1608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E7FF55-1B7A-8E21-A936-4991A3FA81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425711-621D-A54E-C0C3-5CF1D8082751}"/>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8" name="Footer Placeholder 7">
            <a:extLst>
              <a:ext uri="{FF2B5EF4-FFF2-40B4-BE49-F238E27FC236}">
                <a16:creationId xmlns:a16="http://schemas.microsoft.com/office/drawing/2014/main" id="{CDAE4862-ECBD-1555-DAD9-EC19B76E48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9696C1-604A-29D2-1178-61763F82B85F}"/>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277634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2A48-D3F1-0B2A-C7C4-3F918E8DBB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81AB49-9287-9541-7D19-793F373813CD}"/>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4" name="Footer Placeholder 3">
            <a:extLst>
              <a:ext uri="{FF2B5EF4-FFF2-40B4-BE49-F238E27FC236}">
                <a16:creationId xmlns:a16="http://schemas.microsoft.com/office/drawing/2014/main" id="{B573B4CF-1F55-E366-A6B3-83DB87D04A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28522D-4782-FE09-1CE2-61087DCED9B2}"/>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72286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EA56E-E1F1-9E2E-2680-73F5A51044F3}"/>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3" name="Footer Placeholder 2">
            <a:extLst>
              <a:ext uri="{FF2B5EF4-FFF2-40B4-BE49-F238E27FC236}">
                <a16:creationId xmlns:a16="http://schemas.microsoft.com/office/drawing/2014/main" id="{50B1972C-F935-9E4A-4170-EAECF2446E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613FB4-E7EB-8DCD-00D0-D4F1BF1A416E}"/>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42617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7F7F-B9C7-1263-5485-9DD29D7A0F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58E868-CF3D-72EC-7BC8-01A940CB9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5CA9A6F-000E-B73B-D10F-6F45FA3F7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5802B86-73EE-CDF3-AC6C-FF90A9153D2E}"/>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6" name="Footer Placeholder 5">
            <a:extLst>
              <a:ext uri="{FF2B5EF4-FFF2-40B4-BE49-F238E27FC236}">
                <a16:creationId xmlns:a16="http://schemas.microsoft.com/office/drawing/2014/main" id="{A4471ABF-9EF4-8563-03CB-8B05CE43E4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76FAE-9668-3614-4AE3-2220D33808CF}"/>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47857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B409-D18A-B338-5E83-E86F806EFC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3DB2412-BB3B-E333-E243-CE9CC64EB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3C81A3-48CE-9F2B-96C5-E396CBA85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7508B-8A03-BD40-7C0B-89DA89310484}"/>
              </a:ext>
            </a:extLst>
          </p:cNvPr>
          <p:cNvSpPr>
            <a:spLocks noGrp="1"/>
          </p:cNvSpPr>
          <p:nvPr>
            <p:ph type="dt" sz="half" idx="10"/>
          </p:nvPr>
        </p:nvSpPr>
        <p:spPr/>
        <p:txBody>
          <a:bodyPr/>
          <a:lstStyle/>
          <a:p>
            <a:fld id="{DA2E64B9-2704-F247-BD32-1336E1728A9B}" type="datetimeFigureOut">
              <a:rPr lang="en-US" smtClean="0"/>
              <a:t>9/22/2025</a:t>
            </a:fld>
            <a:endParaRPr lang="en-US" dirty="0"/>
          </a:p>
        </p:txBody>
      </p:sp>
      <p:sp>
        <p:nvSpPr>
          <p:cNvPr id="6" name="Footer Placeholder 5">
            <a:extLst>
              <a:ext uri="{FF2B5EF4-FFF2-40B4-BE49-F238E27FC236}">
                <a16:creationId xmlns:a16="http://schemas.microsoft.com/office/drawing/2014/main" id="{59EDE511-415A-38DD-D655-F1562CF7E7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C32562-8116-51B0-A39C-A84A62335504}"/>
              </a:ext>
            </a:extLst>
          </p:cNvPr>
          <p:cNvSpPr>
            <a:spLocks noGrp="1"/>
          </p:cNvSpPr>
          <p:nvPr>
            <p:ph type="sldNum" sz="quarter" idx="12"/>
          </p:nvPr>
        </p:nvSpPr>
        <p:spPr/>
        <p:txBody>
          <a:bodyPr/>
          <a:lstStyle/>
          <a:p>
            <a:fld id="{359D1F35-522A-354E-8F77-EB84CED87D14}" type="slidenum">
              <a:rPr lang="en-US" smtClean="0"/>
              <a:t>‹#›</a:t>
            </a:fld>
            <a:endParaRPr lang="en-US" dirty="0"/>
          </a:p>
        </p:txBody>
      </p:sp>
    </p:spTree>
    <p:extLst>
      <p:ext uri="{BB962C8B-B14F-4D97-AF65-F5344CB8AC3E}">
        <p14:creationId xmlns:p14="http://schemas.microsoft.com/office/powerpoint/2010/main" val="333820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ECC00-AF6E-D63F-444E-166DABCA0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41D4439-2561-A913-F6DA-1B3C26F94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312344-60BA-37B2-035A-1AFAC90FA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2E64B9-2704-F247-BD32-1336E1728A9B}" type="datetimeFigureOut">
              <a:rPr lang="en-US" smtClean="0"/>
              <a:t>9/22/2025</a:t>
            </a:fld>
            <a:endParaRPr lang="en-US" dirty="0"/>
          </a:p>
        </p:txBody>
      </p:sp>
      <p:sp>
        <p:nvSpPr>
          <p:cNvPr id="5" name="Footer Placeholder 4">
            <a:extLst>
              <a:ext uri="{FF2B5EF4-FFF2-40B4-BE49-F238E27FC236}">
                <a16:creationId xmlns:a16="http://schemas.microsoft.com/office/drawing/2014/main" id="{F6AE4B38-C981-DEF0-EB1E-BFCCCE23C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6AED24F-A94C-3B95-682D-D7783CBC2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9D1F35-522A-354E-8F77-EB84CED87D14}" type="slidenum">
              <a:rPr lang="en-US" smtClean="0"/>
              <a:t>‹#›</a:t>
            </a:fld>
            <a:endParaRPr lang="en-US" dirty="0"/>
          </a:p>
        </p:txBody>
      </p:sp>
    </p:spTree>
    <p:extLst>
      <p:ext uri="{BB962C8B-B14F-4D97-AF65-F5344CB8AC3E}">
        <p14:creationId xmlns:p14="http://schemas.microsoft.com/office/powerpoint/2010/main" val="116980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5.jpg"/><Relationship Id="rId3" Type="http://schemas.openxmlformats.org/officeDocument/2006/relationships/image" Target="../media/image3.jpeg"/><Relationship Id="rId21" Type="http://schemas.openxmlformats.org/officeDocument/2006/relationships/image" Target="../media/image30.jpg"/><Relationship Id="rId34" Type="http://schemas.openxmlformats.org/officeDocument/2006/relationships/image" Target="../media/image4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4.jpeg"/><Relationship Id="rId33"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1.jpg"/><Relationship Id="rId29"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png"/><Relationship Id="rId28" Type="http://schemas.openxmlformats.org/officeDocument/2006/relationships/image" Target="../media/image37.jp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19.jpeg"/><Relationship Id="rId14" Type="http://schemas.openxmlformats.org/officeDocument/2006/relationships/image" Target="../media/image24.png"/><Relationship Id="rId22" Type="http://schemas.openxmlformats.org/officeDocument/2006/relationships/image" Target="../media/image31.jpg"/><Relationship Id="rId27" Type="http://schemas.openxmlformats.org/officeDocument/2006/relationships/image" Target="../media/image36.png"/><Relationship Id="rId30" Type="http://schemas.openxmlformats.org/officeDocument/2006/relationships/image" Target="../media/image39.png"/><Relationship Id="rId8"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mailto:earthlytouchfoundation.js@gmail.com" TargetMode="External"/><Relationship Id="rId2" Type="http://schemas.openxmlformats.org/officeDocument/2006/relationships/hyperlink" Target="mailto:earthlytouchfoundation@gmail.com" TargetMode="Externa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3.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F2C370-D1FA-0BBA-07F2-C16DB328ED4A}"/>
              </a:ext>
            </a:extLst>
          </p:cNvPr>
          <p:cNvSpPr txBox="1"/>
          <p:nvPr/>
        </p:nvSpPr>
        <p:spPr>
          <a:xfrm>
            <a:off x="515815" y="1910082"/>
            <a:ext cx="6096000" cy="646331"/>
          </a:xfrm>
          <a:prstGeom prst="rect">
            <a:avLst/>
          </a:prstGeom>
          <a:noFill/>
        </p:spPr>
        <p:txBody>
          <a:bodyPr wrap="square">
            <a:spAutoFit/>
          </a:bodyPr>
          <a:lstStyle/>
          <a:p>
            <a:pPr>
              <a:buNone/>
            </a:pP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Earthly Touch Foundation </a:t>
            </a:r>
            <a:endParaRPr lang="en-ZA" dirty="0">
              <a:effectLst/>
              <a:latin typeface="Roboto" panose="02000000000000000000" pitchFamily="2" charset="0"/>
              <a:ea typeface="Roboto" panose="02000000000000000000" pitchFamily="2" charset="0"/>
              <a:cs typeface="Roboto" panose="02000000000000000000" pitchFamily="2" charset="0"/>
            </a:endParaRPr>
          </a:p>
          <a:p>
            <a:pPr>
              <a:buNone/>
            </a:pP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Gala Dinner Fund</a:t>
            </a:r>
            <a:r>
              <a:rPr lang="en-ZA" b="1" dirty="0">
                <a:solidFill>
                  <a:srgbClr val="000000"/>
                </a:solidFill>
                <a:latin typeface="Roboto" panose="02000000000000000000" pitchFamily="2" charset="0"/>
                <a:ea typeface="Roboto" panose="02000000000000000000" pitchFamily="2" charset="0"/>
                <a:cs typeface="Roboto" panose="02000000000000000000" pitchFamily="2" charset="0"/>
              </a:rPr>
              <a:t>raiser</a:t>
            </a: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 Proposal</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EC2FBC2E-C1F9-5214-092F-6D23EA82F533}"/>
              </a:ext>
            </a:extLst>
          </p:cNvPr>
          <p:cNvSpPr txBox="1"/>
          <p:nvPr/>
        </p:nvSpPr>
        <p:spPr>
          <a:xfrm>
            <a:off x="515815" y="254949"/>
            <a:ext cx="6096000" cy="369332"/>
          </a:xfrm>
          <a:prstGeom prst="rect">
            <a:avLst/>
          </a:prstGeom>
          <a:noFill/>
        </p:spPr>
        <p:txBody>
          <a:bodyPr wrap="square">
            <a:spAutoFit/>
          </a:bodyPr>
          <a:lstStyle/>
          <a:p>
            <a:pPr>
              <a:buNone/>
            </a:pP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PROPOSAL</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0BE828CA-5E97-F8B6-8F71-20E363027046}"/>
              </a:ext>
            </a:extLst>
          </p:cNvPr>
          <p:cNvSpPr/>
          <p:nvPr/>
        </p:nvSpPr>
        <p:spPr>
          <a:xfrm>
            <a:off x="515815" y="2848708"/>
            <a:ext cx="2813539" cy="281354"/>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D7B0F67-2E61-59CA-0D19-1A35001124EB}"/>
              </a:ext>
            </a:extLst>
          </p:cNvPr>
          <p:cNvSpPr/>
          <p:nvPr/>
        </p:nvSpPr>
        <p:spPr>
          <a:xfrm>
            <a:off x="11324493" y="0"/>
            <a:ext cx="351692" cy="6858000"/>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EE13587-4D5E-F962-66D7-3DF8AE9DBB5A}"/>
              </a:ext>
            </a:extLst>
          </p:cNvPr>
          <p:cNvSpPr txBox="1"/>
          <p:nvPr/>
        </p:nvSpPr>
        <p:spPr>
          <a:xfrm>
            <a:off x="3880338" y="2804719"/>
            <a:ext cx="6096000" cy="646331"/>
          </a:xfrm>
          <a:prstGeom prst="rect">
            <a:avLst/>
          </a:prstGeom>
          <a:noFill/>
        </p:spPr>
        <p:txBody>
          <a:bodyPr wrap="square">
            <a:spAutoFit/>
          </a:bodyPr>
          <a:lstStyle/>
          <a:p>
            <a:pPr>
              <a:buNone/>
            </a:pPr>
            <a:r>
              <a:rPr lang="en-ZA" b="1" dirty="0">
                <a:solidFill>
                  <a:srgbClr val="000000"/>
                </a:solidFill>
                <a:effectLst/>
                <a:latin typeface="Roboto" panose="02000000000000000000" pitchFamily="2" charset="0"/>
              </a:rPr>
              <a:t>Gala Date: 8 November 2025</a:t>
            </a:r>
          </a:p>
          <a:p>
            <a:pPr>
              <a:buNone/>
            </a:pPr>
            <a:endParaRPr lang="en-ZA" dirty="0">
              <a:effectLst/>
            </a:endParaRPr>
          </a:p>
        </p:txBody>
      </p:sp>
      <p:sp>
        <p:nvSpPr>
          <p:cNvPr id="14" name="TextBox 13">
            <a:extLst>
              <a:ext uri="{FF2B5EF4-FFF2-40B4-BE49-F238E27FC236}">
                <a16:creationId xmlns:a16="http://schemas.microsoft.com/office/drawing/2014/main" id="{D84DAD33-1083-F92F-4181-6517DC2BBF17}"/>
              </a:ext>
            </a:extLst>
          </p:cNvPr>
          <p:cNvSpPr txBox="1"/>
          <p:nvPr/>
        </p:nvSpPr>
        <p:spPr>
          <a:xfrm>
            <a:off x="318349" y="4449877"/>
            <a:ext cx="6096000" cy="923330"/>
          </a:xfrm>
          <a:prstGeom prst="rect">
            <a:avLst/>
          </a:prstGeom>
          <a:noFill/>
        </p:spPr>
        <p:txBody>
          <a:bodyPr wrap="square">
            <a:spAutoFit/>
          </a:bodyPr>
          <a:lstStyle/>
          <a:p>
            <a:pPr>
              <a:buNone/>
            </a:pP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Prepared By</a:t>
            </a:r>
            <a:endParaRPr lang="en-ZA" dirty="0">
              <a:effectLst/>
              <a:latin typeface="Roboto" panose="02000000000000000000" pitchFamily="2" charset="0"/>
              <a:ea typeface="Roboto" panose="02000000000000000000" pitchFamily="2" charset="0"/>
              <a:cs typeface="Roboto" panose="02000000000000000000" pitchFamily="2" charset="0"/>
            </a:endParaRPr>
          </a:p>
          <a:p>
            <a:pPr>
              <a:buNone/>
            </a:pP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Earthly Touch Foundation (NPO)</a:t>
            </a:r>
            <a:endParaRPr lang="en-ZA" dirty="0">
              <a:effectLst/>
              <a:latin typeface="Roboto" panose="02000000000000000000" pitchFamily="2" charset="0"/>
              <a:ea typeface="Roboto" panose="02000000000000000000" pitchFamily="2" charset="0"/>
              <a:cs typeface="Roboto" panose="02000000000000000000" pitchFamily="2" charset="0"/>
            </a:endParaRPr>
          </a:p>
          <a:p>
            <a:pPr>
              <a:buNone/>
            </a:pPr>
            <a:r>
              <a:rPr lang="en-ZA" b="1" dirty="0">
                <a:solidFill>
                  <a:srgbClr val="000000"/>
                </a:solidFill>
                <a:effectLst/>
                <a:latin typeface="Roboto" panose="02000000000000000000" pitchFamily="2" charset="0"/>
                <a:ea typeface="Roboto" panose="02000000000000000000" pitchFamily="2" charset="0"/>
                <a:cs typeface="Roboto" panose="02000000000000000000" pitchFamily="2" charset="0"/>
              </a:rPr>
              <a:t>BBBEE level 1 </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pic>
        <p:nvPicPr>
          <p:cNvPr id="19" name="Picture 18" descr="A close-up of a logo&#10;&#10;AI-generated content may be incorrect.">
            <a:extLst>
              <a:ext uri="{FF2B5EF4-FFF2-40B4-BE49-F238E27FC236}">
                <a16:creationId xmlns:a16="http://schemas.microsoft.com/office/drawing/2014/main" id="{C66DC629-2F78-D65D-6414-EADB84F7B013}"/>
              </a:ext>
            </a:extLst>
          </p:cNvPr>
          <p:cNvPicPr>
            <a:picLocks noChangeAspect="1"/>
          </p:cNvPicPr>
          <p:nvPr/>
        </p:nvPicPr>
        <p:blipFill>
          <a:blip r:embed="rId2"/>
          <a:stretch>
            <a:fillRect/>
          </a:stretch>
        </p:blipFill>
        <p:spPr>
          <a:xfrm>
            <a:off x="3468888" y="6026428"/>
            <a:ext cx="1941991" cy="749083"/>
          </a:xfrm>
          <a:prstGeom prst="rect">
            <a:avLst/>
          </a:prstGeom>
        </p:spPr>
      </p:pic>
      <p:sp>
        <p:nvSpPr>
          <p:cNvPr id="23" name="TextBox 22">
            <a:extLst>
              <a:ext uri="{FF2B5EF4-FFF2-40B4-BE49-F238E27FC236}">
                <a16:creationId xmlns:a16="http://schemas.microsoft.com/office/drawing/2014/main" id="{2A3C87D6-BFF8-9FA6-7623-E6B1AEA20ED1}"/>
              </a:ext>
            </a:extLst>
          </p:cNvPr>
          <p:cNvSpPr txBox="1"/>
          <p:nvPr/>
        </p:nvSpPr>
        <p:spPr>
          <a:xfrm>
            <a:off x="249116" y="5620774"/>
            <a:ext cx="6160476" cy="323165"/>
          </a:xfrm>
          <a:prstGeom prst="rect">
            <a:avLst/>
          </a:prstGeom>
          <a:noFill/>
        </p:spPr>
        <p:txBody>
          <a:bodyPr wrap="square">
            <a:spAutoFit/>
          </a:bodyPr>
          <a:lstStyle/>
          <a:p>
            <a:pPr>
              <a:buNone/>
            </a:pPr>
            <a:r>
              <a:rPr lang="en-ZA" sz="1500" b="1" dirty="0">
                <a:solidFill>
                  <a:srgbClr val="000000"/>
                </a:solidFill>
                <a:effectLst/>
                <a:latin typeface="Roboto" panose="02000000000000000000" pitchFamily="2" charset="0"/>
              </a:rPr>
              <a:t>We acknowledge the below Partners</a:t>
            </a:r>
            <a:endParaRPr lang="en-ZA" sz="1500" dirty="0">
              <a:effectLst/>
            </a:endParaRPr>
          </a:p>
        </p:txBody>
      </p:sp>
      <p:pic>
        <p:nvPicPr>
          <p:cNvPr id="5" name="Picture 4" descr="A logo with a bird and leaves&#10;&#10;AI-generated content may be incorrect.">
            <a:extLst>
              <a:ext uri="{FF2B5EF4-FFF2-40B4-BE49-F238E27FC236}">
                <a16:creationId xmlns:a16="http://schemas.microsoft.com/office/drawing/2014/main" id="{4698BFDF-93A0-F1E3-90FD-005B49479291}"/>
              </a:ext>
            </a:extLst>
          </p:cNvPr>
          <p:cNvPicPr>
            <a:picLocks noChangeAspect="1"/>
          </p:cNvPicPr>
          <p:nvPr/>
        </p:nvPicPr>
        <p:blipFill>
          <a:blip r:embed="rId3"/>
          <a:srcRect l="25480" r="24246" b="10306"/>
          <a:stretch>
            <a:fillRect/>
          </a:stretch>
        </p:blipFill>
        <p:spPr>
          <a:xfrm>
            <a:off x="922749" y="5936626"/>
            <a:ext cx="1280936" cy="800033"/>
          </a:xfrm>
          <a:prstGeom prst="rect">
            <a:avLst/>
          </a:prstGeom>
        </p:spPr>
      </p:pic>
      <p:pic>
        <p:nvPicPr>
          <p:cNvPr id="7" name="Picture 2" descr="Earthly Touch Foundation | forgood">
            <a:extLst>
              <a:ext uri="{FF2B5EF4-FFF2-40B4-BE49-F238E27FC236}">
                <a16:creationId xmlns:a16="http://schemas.microsoft.com/office/drawing/2014/main" id="{D401C678-8004-7F93-7389-CC7CCB777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1A7D8E-8EB7-EB6D-154B-1B3C5EF6F281}"/>
              </a:ext>
            </a:extLst>
          </p:cNvPr>
          <p:cNvPicPr>
            <a:picLocks noChangeAspect="1"/>
          </p:cNvPicPr>
          <p:nvPr/>
        </p:nvPicPr>
        <p:blipFill>
          <a:blip r:embed="rId5"/>
          <a:stretch>
            <a:fillRect/>
          </a:stretch>
        </p:blipFill>
        <p:spPr>
          <a:xfrm>
            <a:off x="9207183" y="5900579"/>
            <a:ext cx="1188067" cy="924491"/>
          </a:xfrm>
          <a:prstGeom prst="rect">
            <a:avLst/>
          </a:prstGeom>
        </p:spPr>
      </p:pic>
      <p:pic>
        <p:nvPicPr>
          <p:cNvPr id="2" name="Picture 1">
            <a:extLst>
              <a:ext uri="{FF2B5EF4-FFF2-40B4-BE49-F238E27FC236}">
                <a16:creationId xmlns:a16="http://schemas.microsoft.com/office/drawing/2014/main" id="{A06E0C02-91C3-A19A-D155-7A4CD0C0897B}"/>
              </a:ext>
            </a:extLst>
          </p:cNvPr>
          <p:cNvPicPr>
            <a:picLocks noChangeAspect="1"/>
          </p:cNvPicPr>
          <p:nvPr/>
        </p:nvPicPr>
        <p:blipFill>
          <a:blip r:embed="rId6"/>
          <a:stretch>
            <a:fillRect/>
          </a:stretch>
        </p:blipFill>
        <p:spPr>
          <a:xfrm>
            <a:off x="6340122" y="5815286"/>
            <a:ext cx="1725318" cy="1042714"/>
          </a:xfrm>
          <a:prstGeom prst="rect">
            <a:avLst/>
          </a:prstGeom>
        </p:spPr>
      </p:pic>
    </p:spTree>
    <p:extLst>
      <p:ext uri="{BB962C8B-B14F-4D97-AF65-F5344CB8AC3E}">
        <p14:creationId xmlns:p14="http://schemas.microsoft.com/office/powerpoint/2010/main" val="263196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74EC0-FB67-D9C3-4546-18FF6DF69C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4260BA-A61E-AAA5-89FB-441716054FD2}"/>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A9AE7F3-5948-6675-93AF-27F59F9F9715}"/>
              </a:ext>
            </a:extLst>
          </p:cNvPr>
          <p:cNvPicPr>
            <a:picLocks noChangeAspect="1"/>
          </p:cNvPicPr>
          <p:nvPr/>
        </p:nvPicPr>
        <p:blipFill>
          <a:blip r:embed="rId2"/>
          <a:srcRect l="41323" t="37175" r="50992" b="57907"/>
          <a:stretch>
            <a:fillRect/>
          </a:stretch>
        </p:blipFill>
        <p:spPr>
          <a:xfrm>
            <a:off x="8271465" y="88035"/>
            <a:ext cx="2358573" cy="943429"/>
          </a:xfrm>
          <a:prstGeom prst="rect">
            <a:avLst/>
          </a:prstGeom>
        </p:spPr>
      </p:pic>
      <p:sp>
        <p:nvSpPr>
          <p:cNvPr id="5" name="TextBox 4">
            <a:extLst>
              <a:ext uri="{FF2B5EF4-FFF2-40B4-BE49-F238E27FC236}">
                <a16:creationId xmlns:a16="http://schemas.microsoft.com/office/drawing/2014/main" id="{85FCF9B7-CE4A-8E07-C8CB-A7F3486244D4}"/>
              </a:ext>
            </a:extLst>
          </p:cNvPr>
          <p:cNvSpPr txBox="1"/>
          <p:nvPr/>
        </p:nvSpPr>
        <p:spPr>
          <a:xfrm>
            <a:off x="943360" y="484588"/>
            <a:ext cx="6183084"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Our </a:t>
            </a:r>
            <a:r>
              <a:rPr lang="en-ZA" sz="4000" b="1" dirty="0">
                <a:latin typeface="Roboto" panose="02000000000000000000" pitchFamily="2" charset="0"/>
                <a:ea typeface="Roboto" panose="02000000000000000000" pitchFamily="2" charset="0"/>
                <a:cs typeface="Roboto" panose="02000000000000000000" pitchFamily="2" charset="0"/>
              </a:rPr>
              <a:t>Impact</a:t>
            </a:r>
            <a:r>
              <a:rPr lang="en-ZA" sz="4000" b="1" dirty="0"/>
              <a:t> </a:t>
            </a:r>
            <a:endParaRPr lang="en-ZA" sz="4000" dirty="0">
              <a:effectLst/>
            </a:endParaRPr>
          </a:p>
          <a:p>
            <a:pPr>
              <a:buNone/>
            </a:pPr>
            <a:endParaRPr lang="en-ZA" sz="4000" dirty="0">
              <a:effectLst/>
            </a:endParaRPr>
          </a:p>
        </p:txBody>
      </p:sp>
      <p:sp>
        <p:nvSpPr>
          <p:cNvPr id="6" name="Rectangle 5">
            <a:extLst>
              <a:ext uri="{FF2B5EF4-FFF2-40B4-BE49-F238E27FC236}">
                <a16:creationId xmlns:a16="http://schemas.microsoft.com/office/drawing/2014/main" id="{5798E78C-64F5-4D35-FB5C-555AFE904ED4}"/>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6FB804-F354-CF73-1379-17DB2D2F2053}"/>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5206235-161E-DA1C-6A7F-D289BCDA50A0}"/>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Earthly Touch Foundation | forgood">
            <a:extLst>
              <a:ext uri="{FF2B5EF4-FFF2-40B4-BE49-F238E27FC236}">
                <a16:creationId xmlns:a16="http://schemas.microsoft.com/office/drawing/2014/main" id="{05006B1E-1F40-86AF-79F6-7BBC53D3E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DED8CF82-C0F4-D800-81A3-0351029D244F}"/>
              </a:ext>
            </a:extLst>
          </p:cNvPr>
          <p:cNvCxnSpPr/>
          <p:nvPr/>
        </p:nvCxnSpPr>
        <p:spPr>
          <a:xfrm>
            <a:off x="6068952" y="2726576"/>
            <a:ext cx="0" cy="2525486"/>
          </a:xfrm>
          <a:prstGeom prst="line">
            <a:avLst/>
          </a:prstGeom>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ADAF71C8-0722-C15A-25B6-48001DC31DFD}"/>
              </a:ext>
            </a:extLst>
          </p:cNvPr>
          <p:cNvSpPr txBox="1"/>
          <p:nvPr/>
        </p:nvSpPr>
        <p:spPr>
          <a:xfrm>
            <a:off x="268226" y="2488502"/>
            <a:ext cx="5637897" cy="2677656"/>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Impact and Benefits from All Projects</a:t>
            </a:r>
          </a:p>
          <a:p>
            <a:pPr marL="285750" indent="-285750">
              <a:buFont typeface="Wingdings" panose="05000000000000000000" pitchFamily="2" charset="2"/>
              <a:buChar char="v"/>
            </a:pPr>
            <a:r>
              <a:rPr lang="en-US" sz="1500" dirty="0">
                <a:latin typeface="Roboto" panose="02000000000000000000" pitchFamily="2" charset="0"/>
                <a:ea typeface="Roboto" panose="02000000000000000000" pitchFamily="2" charset="0"/>
                <a:cs typeface="Roboto" panose="02000000000000000000" pitchFamily="2" charset="0"/>
              </a:rPr>
              <a:t>Provide education infrastructure for +-400 students/yearly</a:t>
            </a:r>
          </a:p>
          <a:p>
            <a:pPr marL="285750" indent="-285750">
              <a:buFont typeface="Wingdings" panose="05000000000000000000" pitchFamily="2" charset="2"/>
              <a:buChar char="v"/>
            </a:pPr>
            <a:r>
              <a:rPr lang="en-US" sz="1500" dirty="0">
                <a:latin typeface="Roboto" panose="02000000000000000000" pitchFamily="2" charset="0"/>
                <a:ea typeface="Roboto" panose="02000000000000000000" pitchFamily="2" charset="0"/>
                <a:cs typeface="Roboto" panose="02000000000000000000" pitchFamily="2" charset="0"/>
              </a:rPr>
              <a:t>Creating of temporary job opportunities for local women and youth +- 100 jobs/ yearly</a:t>
            </a: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Training of over 2000 individuals on environmental awareness</a:t>
            </a: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Entrepreneurship training of +-100 students yearly</a:t>
            </a: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Feeding +-1000 people through our community garden projects/ yearly</a:t>
            </a: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Diverting 265 </a:t>
            </a:r>
            <a:r>
              <a:rPr kumimoji="0" lang="en-ZA" sz="15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tons of waste plastic from the </a:t>
            </a:r>
            <a:r>
              <a:rPr lang="en-ZA" sz="1500" dirty="0">
                <a:latin typeface="Roboto" panose="02000000000000000000" pitchFamily="2" charset="0"/>
                <a:ea typeface="Roboto" panose="02000000000000000000" pitchFamily="2" charset="0"/>
                <a:cs typeface="Roboto" panose="02000000000000000000" pitchFamily="2" charset="0"/>
              </a:rPr>
              <a:t>KC, ECD, Eco education centres</a:t>
            </a:r>
          </a:p>
        </p:txBody>
      </p:sp>
      <p:sp>
        <p:nvSpPr>
          <p:cNvPr id="11" name="TextBox 10">
            <a:extLst>
              <a:ext uri="{FF2B5EF4-FFF2-40B4-BE49-F238E27FC236}">
                <a16:creationId xmlns:a16="http://schemas.microsoft.com/office/drawing/2014/main" id="{78EEA564-1AE9-C948-F322-48353B450EFC}"/>
              </a:ext>
            </a:extLst>
          </p:cNvPr>
          <p:cNvSpPr txBox="1"/>
          <p:nvPr/>
        </p:nvSpPr>
        <p:spPr>
          <a:xfrm>
            <a:off x="6255718" y="2579836"/>
            <a:ext cx="5386411" cy="2331407"/>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Safety and Compliance</a:t>
            </a:r>
          </a:p>
          <a:p>
            <a:pPr marL="285750" indent="-285750">
              <a:lnSpc>
                <a:spcPct val="150000"/>
              </a:lnSpc>
              <a:buFont typeface="Wingdings" panose="05000000000000000000" pitchFamily="2" charset="2"/>
              <a:buChar char="v"/>
            </a:pPr>
            <a:r>
              <a:rPr lang="en-US" sz="1500" dirty="0">
                <a:latin typeface="Roboto" panose="02000000000000000000" pitchFamily="2" charset="0"/>
                <a:ea typeface="Roboto" panose="02000000000000000000" pitchFamily="2" charset="0"/>
                <a:cs typeface="Roboto" panose="02000000000000000000" pitchFamily="2" charset="0"/>
              </a:rPr>
              <a:t>Global Ecobrick Alliance (GEA) ensuring durability and </a:t>
            </a:r>
          </a:p>
          <a:p>
            <a:pPr>
              <a:lnSpc>
                <a:spcPct val="150000"/>
              </a:lnSpc>
            </a:pPr>
            <a:r>
              <a:rPr lang="en-US" sz="1500" dirty="0">
                <a:latin typeface="Roboto" panose="02000000000000000000" pitchFamily="2" charset="0"/>
                <a:ea typeface="Roboto" panose="02000000000000000000" pitchFamily="2" charset="0"/>
                <a:cs typeface="Roboto" panose="02000000000000000000" pitchFamily="2" charset="0"/>
              </a:rPr>
              <a:t>     fire resistance and verified through independence testing.</a:t>
            </a:r>
          </a:p>
          <a:p>
            <a:pPr marL="285750" indent="-285750">
              <a:lnSpc>
                <a:spcPct val="150000"/>
              </a:lnSpc>
              <a:buFont typeface="Wingdings" panose="05000000000000000000" pitchFamily="2" charset="2"/>
              <a:buChar char="v"/>
            </a:pPr>
            <a:r>
              <a:rPr lang="en-US" sz="1500" dirty="0">
                <a:latin typeface="Roboto" panose="02000000000000000000" pitchFamily="2" charset="0"/>
                <a:ea typeface="Roboto" panose="02000000000000000000" pitchFamily="2" charset="0"/>
                <a:cs typeface="Roboto" panose="02000000000000000000" pitchFamily="2" charset="0"/>
              </a:rPr>
              <a:t>Our construction partner CHERITH Projects</a:t>
            </a:r>
          </a:p>
          <a:p>
            <a:pPr>
              <a:lnSpc>
                <a:spcPct val="150000"/>
              </a:lnSpc>
              <a:buNone/>
            </a:pP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a:effectLst/>
                <a:latin typeface="Roboto" panose="02000000000000000000" pitchFamily="2" charset="0"/>
                <a:ea typeface="Roboto" panose="02000000000000000000" pitchFamily="2" charset="0"/>
                <a:cs typeface="Roboto" panose="02000000000000000000" pitchFamily="2" charset="0"/>
              </a:rPr>
              <a:t>Chairman Colin Ekman previous company Innovation </a:t>
            </a:r>
          </a:p>
          <a:p>
            <a:pPr>
              <a:lnSpc>
                <a:spcPct val="150000"/>
              </a:lnSpc>
              <a:buNone/>
            </a:pPr>
            <a:r>
              <a:rPr lang="en-US" sz="1500" dirty="0">
                <a:latin typeface="Roboto" panose="02000000000000000000" pitchFamily="2" charset="0"/>
                <a:ea typeface="Roboto" panose="02000000000000000000" pitchFamily="2" charset="0"/>
                <a:cs typeface="Roboto" panose="02000000000000000000" pitchFamily="2" charset="0"/>
              </a:rPr>
              <a:t>      </a:t>
            </a:r>
            <a:r>
              <a:rPr lang="en-US" sz="1500" dirty="0">
                <a:effectLst/>
                <a:latin typeface="Roboto" panose="02000000000000000000" pitchFamily="2" charset="0"/>
                <a:ea typeface="Roboto" panose="02000000000000000000" pitchFamily="2" charset="0"/>
                <a:cs typeface="Roboto" panose="02000000000000000000" pitchFamily="2" charset="0"/>
              </a:rPr>
              <a:t>Contractors, was accredited with NHBRC</a:t>
            </a:r>
            <a:endParaRPr lang="en-ZA" sz="1500" dirty="0">
              <a:effectLst/>
              <a:latin typeface="Roboto" panose="02000000000000000000" pitchFamily="2" charset="0"/>
              <a:ea typeface="Roboto" panose="02000000000000000000" pitchFamily="2" charset="0"/>
              <a:cs typeface="Roboto" panose="02000000000000000000" pitchFamily="2" charset="0"/>
            </a:endParaRPr>
          </a:p>
          <a:p>
            <a:pPr>
              <a:buNone/>
            </a:pPr>
            <a:r>
              <a:rPr lang="en-US" sz="1500" kern="0" dirty="0">
                <a:effectLst/>
                <a:latin typeface="Roboto" panose="02000000000000000000" pitchFamily="2" charset="0"/>
                <a:ea typeface="Roboto" panose="02000000000000000000" pitchFamily="2" charset="0"/>
                <a:cs typeface="Roboto" panose="02000000000000000000" pitchFamily="2" charset="0"/>
              </a:rPr>
              <a:t>      and employs qualified construction workforce. </a:t>
            </a:r>
            <a:endParaRPr lang="en-ZA"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1882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E18B-DBD5-8B10-292E-B70FD00F93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758572-2B0E-1FA8-6CEE-50063D68D28D}"/>
              </a:ext>
            </a:extLst>
          </p:cNvPr>
          <p:cNvSpPr txBox="1"/>
          <p:nvPr/>
        </p:nvSpPr>
        <p:spPr>
          <a:xfrm>
            <a:off x="37609" y="256887"/>
            <a:ext cx="6096000" cy="707886"/>
          </a:xfrm>
          <a:prstGeom prst="rect">
            <a:avLst/>
          </a:prstGeom>
          <a:noFill/>
        </p:spPr>
        <p:txBody>
          <a:bodyPr wrap="square">
            <a:spAutoFit/>
          </a:bodyPr>
          <a:lstStyle/>
          <a:p>
            <a:pPr>
              <a:buNone/>
            </a:pPr>
            <a:r>
              <a:rPr lang="en-ZA" sz="4000" b="1" dirty="0">
                <a:solidFill>
                  <a:srgbClr val="000000"/>
                </a:solidFill>
                <a:effectLst/>
                <a:latin typeface="Roboto" panose="02000000000000000000" pitchFamily="2" charset="0"/>
                <a:ea typeface="Roboto" panose="02000000000000000000" pitchFamily="2" charset="0"/>
                <a:cs typeface="Roboto" panose="02000000000000000000" pitchFamily="2" charset="0"/>
              </a:rPr>
              <a:t>Sponsorship Partnership</a:t>
            </a:r>
          </a:p>
        </p:txBody>
      </p:sp>
      <p:sp>
        <p:nvSpPr>
          <p:cNvPr id="4" name="Rectangle 3">
            <a:extLst>
              <a:ext uri="{FF2B5EF4-FFF2-40B4-BE49-F238E27FC236}">
                <a16:creationId xmlns:a16="http://schemas.microsoft.com/office/drawing/2014/main" id="{793CA1F3-C3E3-AC79-5524-D8A6F3979CFF}"/>
              </a:ext>
            </a:extLst>
          </p:cNvPr>
          <p:cNvSpPr/>
          <p:nvPr/>
        </p:nvSpPr>
        <p:spPr>
          <a:xfrm>
            <a:off x="11654971" y="-103965"/>
            <a:ext cx="537029" cy="7070821"/>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A7D13B7-0D77-08F8-71C2-F8B4486712BE}"/>
              </a:ext>
            </a:extLst>
          </p:cNvPr>
          <p:cNvSpPr txBox="1"/>
          <p:nvPr/>
        </p:nvSpPr>
        <p:spPr>
          <a:xfrm>
            <a:off x="3650359" y="1001532"/>
            <a:ext cx="5161469" cy="569387"/>
          </a:xfrm>
          <a:prstGeom prst="rect">
            <a:avLst/>
          </a:prstGeom>
          <a:noFill/>
        </p:spPr>
        <p:txBody>
          <a:bodyPr wrap="square">
            <a:spAutoFit/>
          </a:bodyPr>
          <a:lstStyle/>
          <a:p>
            <a:r>
              <a:rPr lang="en-ZA" sz="1600" b="1" dirty="0"/>
              <a:t>Please we need your support on the journey of impact</a:t>
            </a:r>
            <a:r>
              <a:rPr lang="en-ZA" sz="1500" b="1" dirty="0"/>
              <a:t>.</a:t>
            </a:r>
          </a:p>
          <a:p>
            <a:endParaRPr lang="en-ZA" sz="1500" b="1" dirty="0">
              <a:solidFill>
                <a:srgbClr val="000000"/>
              </a:solidFill>
              <a:latin typeface="Roboto" panose="02000000000000000000" pitchFamily="2" charset="0"/>
            </a:endParaRPr>
          </a:p>
        </p:txBody>
      </p:sp>
      <p:pic>
        <p:nvPicPr>
          <p:cNvPr id="8" name="Picture 2" descr="Earthly Touch Foundation | forgood">
            <a:extLst>
              <a:ext uri="{FF2B5EF4-FFF2-40B4-BE49-F238E27FC236}">
                <a16:creationId xmlns:a16="http://schemas.microsoft.com/office/drawing/2014/main" id="{A7FE8E5F-6155-2654-7AB5-3325BF437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616530" cy="15214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38EB589-5B04-7032-059B-80C2580C3CC0}"/>
              </a:ext>
            </a:extLst>
          </p:cNvPr>
          <p:cNvPicPr>
            <a:picLocks noChangeAspect="1"/>
          </p:cNvPicPr>
          <p:nvPr/>
        </p:nvPicPr>
        <p:blipFill>
          <a:blip r:embed="rId3"/>
          <a:srcRect l="41653" t="50788" r="22855" b="18980"/>
          <a:stretch>
            <a:fillRect/>
          </a:stretch>
        </p:blipFill>
        <p:spPr>
          <a:xfrm>
            <a:off x="5992099" y="3145437"/>
            <a:ext cx="5161470" cy="2747790"/>
          </a:xfrm>
          <a:prstGeom prst="rect">
            <a:avLst/>
          </a:prstGeom>
        </p:spPr>
      </p:pic>
      <p:sp>
        <p:nvSpPr>
          <p:cNvPr id="20" name="TextBox 19">
            <a:extLst>
              <a:ext uri="{FF2B5EF4-FFF2-40B4-BE49-F238E27FC236}">
                <a16:creationId xmlns:a16="http://schemas.microsoft.com/office/drawing/2014/main" id="{9621D185-6992-088D-667B-2EF05C6DBB4E}"/>
              </a:ext>
            </a:extLst>
          </p:cNvPr>
          <p:cNvSpPr txBox="1"/>
          <p:nvPr/>
        </p:nvSpPr>
        <p:spPr>
          <a:xfrm>
            <a:off x="297953" y="1295933"/>
            <a:ext cx="4930336" cy="5632311"/>
          </a:xfrm>
          <a:prstGeom prst="rect">
            <a:avLst/>
          </a:prstGeom>
          <a:noFill/>
        </p:spPr>
        <p:txBody>
          <a:bodyPr wrap="square">
            <a:spAutoFit/>
          </a:bodyPr>
          <a:lstStyle/>
          <a:p>
            <a:endParaRPr lang="en-ZA" sz="1500" b="1" dirty="0">
              <a:effectLst/>
              <a:latin typeface="Roboto" panose="02000000000000000000" pitchFamily="2" charset="0"/>
              <a:ea typeface="Roboto" panose="02000000000000000000" pitchFamily="2" charset="0"/>
              <a:cs typeface="Roboto" panose="02000000000000000000" pitchFamily="2" charset="0"/>
            </a:endParaRPr>
          </a:p>
          <a:p>
            <a:r>
              <a:rPr lang="en-ZA" sz="1500" b="1" dirty="0">
                <a:latin typeface="Roboto" panose="02000000000000000000" pitchFamily="2" charset="0"/>
                <a:ea typeface="Roboto" panose="02000000000000000000" pitchFamily="2" charset="0"/>
                <a:cs typeface="Roboto" panose="02000000000000000000" pitchFamily="2" charset="0"/>
              </a:rPr>
              <a:t>Project Name: </a:t>
            </a: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Earthly Touch Foundation Eco Education Centre – Diepsloot Ext 4</a:t>
            </a:r>
          </a:p>
          <a:p>
            <a:endPar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rPr>
              <a:t>Funds Needed: </a:t>
            </a: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R2 million.</a:t>
            </a:r>
          </a:p>
          <a:p>
            <a:endPar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rPr>
              <a:t>Sponsorship Opportunity: </a:t>
            </a:r>
          </a:p>
          <a:p>
            <a:pPr marL="285750" indent="-285750">
              <a:buFont typeface="Wingdings" panose="05000000000000000000" pitchFamily="2" charset="2"/>
              <a:buChar char="v"/>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Donate R200 000 towards a classroom construction and furniture. The classroom will be named after your organisation</a:t>
            </a:r>
            <a:endParaRPr lang="en-ZA" sz="15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Organisational scores benefits towards “sustainability” due to upcycling of waste plastic and contribution to avoiding CO</a:t>
            </a:r>
            <a:r>
              <a:rPr lang="en-ZA" sz="1500" baseline="-25000" dirty="0">
                <a:latin typeface="Roboto" panose="02000000000000000000" pitchFamily="2" charset="0"/>
                <a:ea typeface="Roboto" panose="02000000000000000000" pitchFamily="2" charset="0"/>
                <a:cs typeface="Roboto" panose="02000000000000000000" pitchFamily="2" charset="0"/>
              </a:rPr>
              <a:t>2 </a:t>
            </a:r>
            <a:r>
              <a:rPr lang="en-ZA" sz="1500" dirty="0">
                <a:latin typeface="Roboto" panose="02000000000000000000" pitchFamily="2" charset="0"/>
                <a:ea typeface="Roboto" panose="02000000000000000000" pitchFamily="2" charset="0"/>
                <a:cs typeface="Roboto" panose="02000000000000000000" pitchFamily="2" charset="0"/>
              </a:rPr>
              <a:t>e emissions</a:t>
            </a: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Support Government policies through entrepreneurship, education and skills development (BBBEE/CSI credits)</a:t>
            </a:r>
          </a:p>
          <a:p>
            <a:pPr marL="285750" indent="-285750">
              <a:buFont typeface="Wingdings" panose="05000000000000000000"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Naming rights to the sponsored classroom with organisational branding </a:t>
            </a:r>
          </a:p>
          <a:p>
            <a:pPr marL="285750" indent="-285750">
              <a:buFont typeface="Wingdings" panose="05000000000000000000" pitchFamily="2" charset="2"/>
              <a:buChar char="v"/>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VIP Table for 15 guests at the Earthly Touch Foundation Gala Dinner</a:t>
            </a:r>
          </a:p>
          <a:p>
            <a:pPr marL="285750" indent="-285750">
              <a:buFont typeface="Wingdings" panose="05000000000000000000" pitchFamily="2" charset="2"/>
              <a:buChar char="v"/>
            </a:pPr>
            <a:r>
              <a:rPr lang="en-ZA" sz="1500" dirty="0">
                <a:solidFill>
                  <a:srgbClr val="211929"/>
                </a:solidFill>
                <a:latin typeface="Roboto" panose="02000000000000000000" pitchFamily="2" charset="0"/>
                <a:ea typeface="Roboto" panose="02000000000000000000" pitchFamily="2" charset="0"/>
                <a:cs typeface="Roboto" panose="02000000000000000000" pitchFamily="2" charset="0"/>
              </a:rPr>
              <a:t>All sponsors will be recognised at the Gala and in all press &amp; media coverage</a:t>
            </a:r>
            <a:endParaRPr lang="en-ZA" sz="1500" dirty="0">
              <a:solidFill>
                <a:srgbClr val="000000"/>
              </a:solidFill>
              <a:latin typeface="Roboto" panose="02000000000000000000" pitchFamily="2" charset="0"/>
            </a:endParaRPr>
          </a:p>
          <a:p>
            <a:pPr marL="285750" indent="-285750">
              <a:buFont typeface="Wingdings" panose="05000000000000000000" pitchFamily="2" charset="2"/>
              <a:buChar char="v"/>
            </a:pPr>
            <a:endParaRPr lang="en-ZA" sz="1500" b="1" dirty="0">
              <a:solidFill>
                <a:srgbClr val="000000"/>
              </a:solidFill>
              <a:latin typeface="Roboto" panose="02000000000000000000" pitchFamily="2" charset="0"/>
            </a:endParaRPr>
          </a:p>
          <a:p>
            <a:endParaRPr lang="en-ZA" sz="1500" b="1" dirty="0">
              <a:solidFill>
                <a:srgbClr val="000000"/>
              </a:solidFill>
              <a:latin typeface="Roboto" panose="02000000000000000000" pitchFamily="2" charset="0"/>
            </a:endParaRPr>
          </a:p>
        </p:txBody>
      </p:sp>
      <p:cxnSp>
        <p:nvCxnSpPr>
          <p:cNvPr id="21" name="Straight Connector 20">
            <a:extLst>
              <a:ext uri="{FF2B5EF4-FFF2-40B4-BE49-F238E27FC236}">
                <a16:creationId xmlns:a16="http://schemas.microsoft.com/office/drawing/2014/main" id="{48F78825-8234-EB4D-8802-100A2BAF7B56}"/>
              </a:ext>
            </a:extLst>
          </p:cNvPr>
          <p:cNvCxnSpPr>
            <a:cxnSpLocks/>
          </p:cNvCxnSpPr>
          <p:nvPr/>
        </p:nvCxnSpPr>
        <p:spPr>
          <a:xfrm>
            <a:off x="5875690" y="3145437"/>
            <a:ext cx="0" cy="3018970"/>
          </a:xfrm>
          <a:prstGeom prst="line">
            <a:avLst/>
          </a:prstGeom>
        </p:spPr>
        <p:style>
          <a:lnRef idx="1">
            <a:schemeClr val="accent6"/>
          </a:lnRef>
          <a:fillRef idx="0">
            <a:schemeClr val="accent6"/>
          </a:fillRef>
          <a:effectRef idx="0">
            <a:schemeClr val="accent6"/>
          </a:effectRef>
          <a:fontRef idx="minor">
            <a:schemeClr val="tx1"/>
          </a:fontRef>
        </p:style>
      </p:cxnSp>
      <p:sp>
        <p:nvSpPr>
          <p:cNvPr id="23" name="Rounded Rectangle 22">
            <a:extLst>
              <a:ext uri="{FF2B5EF4-FFF2-40B4-BE49-F238E27FC236}">
                <a16:creationId xmlns:a16="http://schemas.microsoft.com/office/drawing/2014/main" id="{D58F29CA-F80F-163E-B783-F9C836D494CE}"/>
              </a:ext>
            </a:extLst>
          </p:cNvPr>
          <p:cNvSpPr/>
          <p:nvPr/>
        </p:nvSpPr>
        <p:spPr>
          <a:xfrm>
            <a:off x="6755909" y="2848788"/>
            <a:ext cx="3633850" cy="8520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latin typeface="Roboto" panose="02000000000000000000" pitchFamily="2" charset="0"/>
                <a:ea typeface="Roboto" panose="02000000000000000000" pitchFamily="2" charset="0"/>
                <a:cs typeface="Roboto" panose="02000000000000000000" pitchFamily="2" charset="0"/>
              </a:rPr>
              <a:t>R200 000 – Donate a classroom</a:t>
            </a:r>
          </a:p>
        </p:txBody>
      </p:sp>
      <p:sp>
        <p:nvSpPr>
          <p:cNvPr id="25" name="Rounded Rectangle 24">
            <a:extLst>
              <a:ext uri="{FF2B5EF4-FFF2-40B4-BE49-F238E27FC236}">
                <a16:creationId xmlns:a16="http://schemas.microsoft.com/office/drawing/2014/main" id="{9BDC8775-CA1E-E3FF-B8CD-8709B8F945F7}"/>
              </a:ext>
            </a:extLst>
          </p:cNvPr>
          <p:cNvSpPr/>
          <p:nvPr/>
        </p:nvSpPr>
        <p:spPr>
          <a:xfrm>
            <a:off x="6024419" y="5783147"/>
            <a:ext cx="5379851" cy="4067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latin typeface="Roboto" panose="02000000000000000000" pitchFamily="2" charset="0"/>
                <a:ea typeface="Roboto" panose="02000000000000000000" pitchFamily="2" charset="0"/>
                <a:cs typeface="Roboto" panose="02000000000000000000" pitchFamily="2" charset="0"/>
              </a:rPr>
              <a:t>Kindly note this sponsorship will be limited to 10x organisations</a:t>
            </a:r>
          </a:p>
        </p:txBody>
      </p:sp>
    </p:spTree>
    <p:extLst>
      <p:ext uri="{BB962C8B-B14F-4D97-AF65-F5344CB8AC3E}">
        <p14:creationId xmlns:p14="http://schemas.microsoft.com/office/powerpoint/2010/main" val="1075561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8D548-ED91-EB9C-3C30-D28EF9A070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2B68A8-BDCC-D4FB-6033-D6B09295E11A}"/>
              </a:ext>
            </a:extLst>
          </p:cNvPr>
          <p:cNvSpPr txBox="1"/>
          <p:nvPr/>
        </p:nvSpPr>
        <p:spPr>
          <a:xfrm>
            <a:off x="174171" y="446705"/>
            <a:ext cx="6096000" cy="1323439"/>
          </a:xfrm>
          <a:prstGeom prst="rect">
            <a:avLst/>
          </a:prstGeom>
          <a:noFill/>
        </p:spPr>
        <p:txBody>
          <a:bodyPr wrap="square">
            <a:spAutoFit/>
          </a:bodyPr>
          <a:lstStyle/>
          <a:p>
            <a:pPr>
              <a:buNone/>
            </a:pPr>
            <a:r>
              <a:rPr lang="en-ZA" sz="4000" b="1" dirty="0">
                <a:solidFill>
                  <a:srgbClr val="000000"/>
                </a:solidFill>
                <a:effectLst/>
                <a:latin typeface="Roboto" panose="02000000000000000000" pitchFamily="2" charset="0"/>
                <a:ea typeface="Roboto" panose="02000000000000000000" pitchFamily="2" charset="0"/>
                <a:cs typeface="Roboto" panose="02000000000000000000" pitchFamily="2" charset="0"/>
              </a:rPr>
              <a:t>Ticket Sponsorship </a:t>
            </a:r>
          </a:p>
          <a:p>
            <a:pPr>
              <a:buNone/>
            </a:pPr>
            <a:r>
              <a:rPr lang="en-ZA" sz="4000" b="1" dirty="0">
                <a:solidFill>
                  <a:srgbClr val="000000"/>
                </a:solidFill>
                <a:effectLst/>
                <a:latin typeface="Roboto" panose="02000000000000000000" pitchFamily="2" charset="0"/>
                <a:ea typeface="Roboto" panose="02000000000000000000" pitchFamily="2" charset="0"/>
                <a:cs typeface="Roboto" panose="02000000000000000000" pitchFamily="2" charset="0"/>
              </a:rPr>
              <a:t>Packages</a:t>
            </a:r>
            <a:endParaRPr lang="en-ZA" sz="4000"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3F0627DA-37C7-E20C-91C7-39793C0BD5D3}"/>
              </a:ext>
            </a:extLst>
          </p:cNvPr>
          <p:cNvSpPr/>
          <p:nvPr/>
        </p:nvSpPr>
        <p:spPr>
          <a:xfrm>
            <a:off x="11756571" y="-103965"/>
            <a:ext cx="435429" cy="7070821"/>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18EA907-812A-64FA-E218-7DECDB0CA336}"/>
              </a:ext>
            </a:extLst>
          </p:cNvPr>
          <p:cNvPicPr>
            <a:picLocks noChangeAspect="1"/>
          </p:cNvPicPr>
          <p:nvPr/>
        </p:nvPicPr>
        <p:blipFill>
          <a:blip r:embed="rId2"/>
          <a:srcRect l="44024" t="32596" r="46660" b="59801"/>
          <a:stretch>
            <a:fillRect/>
          </a:stretch>
        </p:blipFill>
        <p:spPr>
          <a:xfrm>
            <a:off x="8619888" y="8025"/>
            <a:ext cx="2282373" cy="1164238"/>
          </a:xfrm>
          <a:prstGeom prst="rect">
            <a:avLst/>
          </a:prstGeom>
        </p:spPr>
      </p:pic>
      <p:sp>
        <p:nvSpPr>
          <p:cNvPr id="8" name="TextBox 7">
            <a:extLst>
              <a:ext uri="{FF2B5EF4-FFF2-40B4-BE49-F238E27FC236}">
                <a16:creationId xmlns:a16="http://schemas.microsoft.com/office/drawing/2014/main" id="{72ECC121-831C-57B1-DC5D-41496E50DE9E}"/>
              </a:ext>
            </a:extLst>
          </p:cNvPr>
          <p:cNvSpPr txBox="1"/>
          <p:nvPr/>
        </p:nvSpPr>
        <p:spPr>
          <a:xfrm>
            <a:off x="973571" y="2761277"/>
            <a:ext cx="6125028" cy="369332"/>
          </a:xfrm>
          <a:prstGeom prst="rect">
            <a:avLst/>
          </a:prstGeom>
          <a:noFill/>
        </p:spPr>
        <p:txBody>
          <a:bodyPr wrap="square">
            <a:spAutoFit/>
          </a:bodyPr>
          <a:lstStyle/>
          <a:p>
            <a:pPr>
              <a:buNone/>
            </a:pPr>
            <a:r>
              <a:rPr lang="en-ZA" b="1" dirty="0">
                <a:solidFill>
                  <a:srgbClr val="00B050"/>
                </a:solidFill>
                <a:effectLst/>
                <a:latin typeface="Roboto" panose="02000000000000000000" pitchFamily="2" charset="0"/>
              </a:rPr>
              <a:t>Green Partner</a:t>
            </a:r>
            <a:endParaRPr lang="en-ZA" dirty="0">
              <a:solidFill>
                <a:srgbClr val="00B050"/>
              </a:solidFill>
              <a:effectLst/>
            </a:endParaRPr>
          </a:p>
        </p:txBody>
      </p:sp>
      <p:sp>
        <p:nvSpPr>
          <p:cNvPr id="16" name="TextBox 15">
            <a:extLst>
              <a:ext uri="{FF2B5EF4-FFF2-40B4-BE49-F238E27FC236}">
                <a16:creationId xmlns:a16="http://schemas.microsoft.com/office/drawing/2014/main" id="{962C0F8B-8B7B-9FBB-7585-40762082152F}"/>
              </a:ext>
            </a:extLst>
          </p:cNvPr>
          <p:cNvSpPr txBox="1"/>
          <p:nvPr/>
        </p:nvSpPr>
        <p:spPr>
          <a:xfrm>
            <a:off x="4798481" y="2737958"/>
            <a:ext cx="6125028" cy="369332"/>
          </a:xfrm>
          <a:prstGeom prst="rect">
            <a:avLst/>
          </a:prstGeom>
          <a:noFill/>
        </p:spPr>
        <p:txBody>
          <a:bodyPr wrap="square">
            <a:spAutoFit/>
          </a:bodyPr>
          <a:lstStyle/>
          <a:p>
            <a:pPr>
              <a:buNone/>
            </a:pPr>
            <a:r>
              <a:rPr lang="en-ZA" b="1" dirty="0">
                <a:solidFill>
                  <a:srgbClr val="DE860B"/>
                </a:solidFill>
                <a:latin typeface="Roboto" panose="02000000000000000000" pitchFamily="2" charset="0"/>
              </a:rPr>
              <a:t>Gold</a:t>
            </a:r>
            <a:r>
              <a:rPr lang="en-ZA" b="1" dirty="0">
                <a:solidFill>
                  <a:srgbClr val="DE860B"/>
                </a:solidFill>
                <a:effectLst/>
                <a:latin typeface="Roboto" panose="02000000000000000000" pitchFamily="2" charset="0"/>
              </a:rPr>
              <a:t> Partner </a:t>
            </a:r>
            <a:endParaRPr lang="en-ZA" dirty="0">
              <a:effectLst/>
            </a:endParaRPr>
          </a:p>
        </p:txBody>
      </p:sp>
      <p:sp>
        <p:nvSpPr>
          <p:cNvPr id="18" name="TextBox 17">
            <a:extLst>
              <a:ext uri="{FF2B5EF4-FFF2-40B4-BE49-F238E27FC236}">
                <a16:creationId xmlns:a16="http://schemas.microsoft.com/office/drawing/2014/main" id="{5CBE6AA1-A308-B1E2-763E-55EC8A6BDE36}"/>
              </a:ext>
            </a:extLst>
          </p:cNvPr>
          <p:cNvSpPr txBox="1"/>
          <p:nvPr/>
        </p:nvSpPr>
        <p:spPr>
          <a:xfrm>
            <a:off x="8430050" y="2701503"/>
            <a:ext cx="6125306" cy="369332"/>
          </a:xfrm>
          <a:prstGeom prst="rect">
            <a:avLst/>
          </a:prstGeom>
          <a:noFill/>
        </p:spPr>
        <p:txBody>
          <a:bodyPr wrap="square">
            <a:spAutoFit/>
          </a:bodyPr>
          <a:lstStyle/>
          <a:p>
            <a:pPr>
              <a:buNone/>
            </a:pPr>
            <a:r>
              <a:rPr lang="en-ZA" b="1" dirty="0">
                <a:latin typeface="Roboto" panose="02000000000000000000" pitchFamily="2" charset="0"/>
              </a:rPr>
              <a:t>Earth</a:t>
            </a:r>
            <a:r>
              <a:rPr lang="en-ZA" b="1" dirty="0">
                <a:effectLst/>
                <a:latin typeface="Roboto" panose="02000000000000000000" pitchFamily="2" charset="0"/>
              </a:rPr>
              <a:t> Partner </a:t>
            </a:r>
            <a:endParaRPr lang="en-ZA" dirty="0">
              <a:effectLst/>
            </a:endParaRPr>
          </a:p>
        </p:txBody>
      </p:sp>
      <p:cxnSp>
        <p:nvCxnSpPr>
          <p:cNvPr id="19" name="Straight Connector 18">
            <a:extLst>
              <a:ext uri="{FF2B5EF4-FFF2-40B4-BE49-F238E27FC236}">
                <a16:creationId xmlns:a16="http://schemas.microsoft.com/office/drawing/2014/main" id="{32D513CA-A01C-15E6-49C1-BDA0D629041C}"/>
              </a:ext>
            </a:extLst>
          </p:cNvPr>
          <p:cNvCxnSpPr>
            <a:cxnSpLocks/>
          </p:cNvCxnSpPr>
          <p:nvPr/>
        </p:nvCxnSpPr>
        <p:spPr>
          <a:xfrm>
            <a:off x="3893813" y="2701661"/>
            <a:ext cx="0" cy="2155114"/>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2E6AAA53-EA35-43E3-DD71-9AEE0AA04025}"/>
              </a:ext>
            </a:extLst>
          </p:cNvPr>
          <p:cNvCxnSpPr>
            <a:cxnSpLocks/>
          </p:cNvCxnSpPr>
          <p:nvPr/>
        </p:nvCxnSpPr>
        <p:spPr>
          <a:xfrm>
            <a:off x="7817973" y="2701661"/>
            <a:ext cx="0" cy="2155114"/>
          </a:xfrm>
          <a:prstGeom prst="line">
            <a:avLst/>
          </a:prstGeom>
        </p:spPr>
        <p:style>
          <a:lnRef idx="1">
            <a:schemeClr val="accent6"/>
          </a:lnRef>
          <a:fillRef idx="0">
            <a:schemeClr val="accent6"/>
          </a:fillRef>
          <a:effectRef idx="0">
            <a:schemeClr val="accent6"/>
          </a:effectRef>
          <a:fontRef idx="minor">
            <a:schemeClr val="tx1"/>
          </a:fontRef>
        </p:style>
      </p:cxnSp>
      <p:sp>
        <p:nvSpPr>
          <p:cNvPr id="23" name="TextBox 22">
            <a:extLst>
              <a:ext uri="{FF2B5EF4-FFF2-40B4-BE49-F238E27FC236}">
                <a16:creationId xmlns:a16="http://schemas.microsoft.com/office/drawing/2014/main" id="{B9D9D8BE-4DF5-401F-3C9F-20996A1CC143}"/>
              </a:ext>
            </a:extLst>
          </p:cNvPr>
          <p:cNvSpPr txBox="1"/>
          <p:nvPr/>
        </p:nvSpPr>
        <p:spPr>
          <a:xfrm>
            <a:off x="1198558" y="3150725"/>
            <a:ext cx="1266092" cy="369332"/>
          </a:xfrm>
          <a:prstGeom prst="rect">
            <a:avLst/>
          </a:prstGeom>
          <a:noFill/>
        </p:spPr>
        <p:txBody>
          <a:bodyPr wrap="square">
            <a:spAutoFit/>
          </a:bodyPr>
          <a:lstStyle/>
          <a:p>
            <a:pPr>
              <a:buNone/>
            </a:pPr>
            <a:r>
              <a:rPr lang="en-ZA" b="1" dirty="0">
                <a:effectLst/>
                <a:latin typeface="Roboto" panose="02000000000000000000" pitchFamily="2" charset="0"/>
                <a:ea typeface="Roboto" panose="02000000000000000000" pitchFamily="2" charset="0"/>
                <a:cs typeface="Roboto" panose="02000000000000000000" pitchFamily="2" charset="0"/>
              </a:rPr>
              <a:t>R50 000</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4BB828C3-3359-5DA2-94B2-7177672F5875}"/>
              </a:ext>
            </a:extLst>
          </p:cNvPr>
          <p:cNvSpPr txBox="1"/>
          <p:nvPr/>
        </p:nvSpPr>
        <p:spPr>
          <a:xfrm>
            <a:off x="5019940" y="3156840"/>
            <a:ext cx="1205798" cy="369332"/>
          </a:xfrm>
          <a:prstGeom prst="rect">
            <a:avLst/>
          </a:prstGeom>
          <a:noFill/>
        </p:spPr>
        <p:txBody>
          <a:bodyPr wrap="square">
            <a:spAutoFit/>
          </a:bodyPr>
          <a:lstStyle/>
          <a:p>
            <a:pPr>
              <a:buNone/>
            </a:pPr>
            <a:r>
              <a:rPr lang="en-ZA" b="1" dirty="0">
                <a:effectLst/>
                <a:latin typeface="Roboto" panose="02000000000000000000" pitchFamily="2" charset="0"/>
                <a:ea typeface="Roboto" panose="02000000000000000000" pitchFamily="2" charset="0"/>
                <a:cs typeface="Roboto" panose="02000000000000000000" pitchFamily="2" charset="0"/>
              </a:rPr>
              <a:t>R25 000</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15AF616D-80D3-A823-D83A-C67582D60340}"/>
              </a:ext>
            </a:extLst>
          </p:cNvPr>
          <p:cNvSpPr txBox="1"/>
          <p:nvPr/>
        </p:nvSpPr>
        <p:spPr>
          <a:xfrm>
            <a:off x="8699800" y="3143745"/>
            <a:ext cx="1348152" cy="369332"/>
          </a:xfrm>
          <a:prstGeom prst="rect">
            <a:avLst/>
          </a:prstGeom>
          <a:noFill/>
        </p:spPr>
        <p:txBody>
          <a:bodyPr wrap="square">
            <a:spAutoFit/>
          </a:bodyPr>
          <a:lstStyle/>
          <a:p>
            <a:pPr>
              <a:buNone/>
            </a:pPr>
            <a:r>
              <a:rPr lang="en-ZA" b="1" dirty="0">
                <a:effectLst/>
                <a:latin typeface="Roboto" panose="02000000000000000000" pitchFamily="2" charset="0"/>
                <a:ea typeface="Roboto" panose="02000000000000000000" pitchFamily="2" charset="0"/>
                <a:cs typeface="Roboto" panose="02000000000000000000" pitchFamily="2" charset="0"/>
              </a:rPr>
              <a:t>R10 000</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FE14D1DA-8310-B18E-4CA5-FF373968116A}"/>
              </a:ext>
            </a:extLst>
          </p:cNvPr>
          <p:cNvSpPr txBox="1"/>
          <p:nvPr/>
        </p:nvSpPr>
        <p:spPr>
          <a:xfrm>
            <a:off x="621404" y="3594552"/>
            <a:ext cx="3165801" cy="369332"/>
          </a:xfrm>
          <a:prstGeom prst="rect">
            <a:avLst/>
          </a:prstGeom>
          <a:noFill/>
        </p:spPr>
        <p:txBody>
          <a:bodyPr wrap="square">
            <a:spAutoFit/>
          </a:bodyPr>
          <a:lstStyle/>
          <a:p>
            <a:pPr>
              <a:buNone/>
            </a:pPr>
            <a:r>
              <a:rPr lang="en-ZA" b="1" dirty="0">
                <a:solidFill>
                  <a:srgbClr val="211929"/>
                </a:solidFill>
                <a:effectLst/>
                <a:latin typeface="Roboto" panose="02000000000000000000" pitchFamily="2" charset="0"/>
                <a:ea typeface="Roboto" panose="02000000000000000000" pitchFamily="2" charset="0"/>
                <a:cs typeface="Roboto" panose="02000000000000000000" pitchFamily="2" charset="0"/>
              </a:rPr>
              <a:t>VIP Table for </a:t>
            </a:r>
            <a:r>
              <a:rPr lang="en-ZA" b="1" u="sng" dirty="0">
                <a:effectLst/>
                <a:latin typeface="Roboto" panose="02000000000000000000" pitchFamily="2" charset="0"/>
                <a:ea typeface="Roboto" panose="02000000000000000000" pitchFamily="2" charset="0"/>
                <a:cs typeface="Roboto" panose="02000000000000000000" pitchFamily="2" charset="0"/>
              </a:rPr>
              <a:t>15 guests</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7C07876D-3709-E340-15C9-AF35EE479C03}"/>
              </a:ext>
            </a:extLst>
          </p:cNvPr>
          <p:cNvSpPr txBox="1"/>
          <p:nvPr/>
        </p:nvSpPr>
        <p:spPr>
          <a:xfrm>
            <a:off x="2324607" y="5407319"/>
            <a:ext cx="9430450" cy="338554"/>
          </a:xfrm>
          <a:prstGeom prst="rect">
            <a:avLst/>
          </a:prstGeom>
          <a:noFill/>
        </p:spPr>
        <p:txBody>
          <a:bodyPr wrap="square">
            <a:spAutoFit/>
          </a:bodyPr>
          <a:lstStyle/>
          <a:p>
            <a:pPr>
              <a:buNone/>
            </a:pPr>
            <a:r>
              <a:rPr lang="en-ZA" sz="1600" b="1" dirty="0">
                <a:solidFill>
                  <a:srgbClr val="211929"/>
                </a:solidFill>
                <a:effectLst/>
                <a:latin typeface="Roboto" panose="02000000000000000000" pitchFamily="2" charset="0"/>
                <a:ea typeface="Roboto" panose="02000000000000000000" pitchFamily="2" charset="0"/>
                <a:cs typeface="Roboto" panose="02000000000000000000" pitchFamily="2" charset="0"/>
              </a:rPr>
              <a:t>All sponsors will be recognised at the Gala and in all press &amp; media coverage</a:t>
            </a:r>
            <a:endParaRPr lang="en-ZA" sz="1600" dirty="0">
              <a:effectLst/>
              <a:latin typeface="Roboto" panose="02000000000000000000" pitchFamily="2" charset="0"/>
              <a:ea typeface="Roboto" panose="02000000000000000000" pitchFamily="2" charset="0"/>
              <a:cs typeface="Roboto" panose="02000000000000000000" pitchFamily="2" charset="0"/>
            </a:endParaRPr>
          </a:p>
        </p:txBody>
      </p:sp>
      <p:sp>
        <p:nvSpPr>
          <p:cNvPr id="35" name="TextBox 34">
            <a:extLst>
              <a:ext uri="{FF2B5EF4-FFF2-40B4-BE49-F238E27FC236}">
                <a16:creationId xmlns:a16="http://schemas.microsoft.com/office/drawing/2014/main" id="{BCCBBE6B-7268-B80D-3347-E5E34E72462E}"/>
              </a:ext>
            </a:extLst>
          </p:cNvPr>
          <p:cNvSpPr txBox="1"/>
          <p:nvPr/>
        </p:nvSpPr>
        <p:spPr>
          <a:xfrm>
            <a:off x="4328026" y="3657834"/>
            <a:ext cx="2949126" cy="1477328"/>
          </a:xfrm>
          <a:prstGeom prst="rect">
            <a:avLst/>
          </a:prstGeom>
          <a:noFill/>
        </p:spPr>
        <p:txBody>
          <a:bodyPr wrap="square">
            <a:spAutoFit/>
          </a:bodyPr>
          <a:lstStyle/>
          <a:p>
            <a:pPr>
              <a:buNone/>
            </a:pPr>
            <a:r>
              <a:rPr lang="en-ZA" b="1" dirty="0">
                <a:solidFill>
                  <a:srgbClr val="211929"/>
                </a:solidFill>
                <a:effectLst/>
                <a:latin typeface="Roboto" panose="02000000000000000000" pitchFamily="2" charset="0"/>
                <a:ea typeface="Roboto" panose="02000000000000000000" pitchFamily="2" charset="0"/>
                <a:cs typeface="Roboto" panose="02000000000000000000" pitchFamily="2" charset="0"/>
              </a:rPr>
              <a:t>VIP Table for </a:t>
            </a:r>
            <a:r>
              <a:rPr lang="en-ZA" b="1" u="sng" dirty="0">
                <a:solidFill>
                  <a:srgbClr val="211929"/>
                </a:solidFill>
                <a:effectLst/>
                <a:latin typeface="Roboto" panose="02000000000000000000" pitchFamily="2" charset="0"/>
                <a:ea typeface="Roboto" panose="02000000000000000000" pitchFamily="2" charset="0"/>
                <a:cs typeface="Roboto" panose="02000000000000000000" pitchFamily="2" charset="0"/>
              </a:rPr>
              <a:t>10 guests</a:t>
            </a:r>
            <a:endParaRPr lang="en-ZA"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b="1" dirty="0">
              <a:solidFill>
                <a:srgbClr val="211929"/>
              </a:solidFill>
              <a:latin typeface="Roboto" panose="02000000000000000000" pitchFamily="2" charset="0"/>
              <a:ea typeface="Roboto" panose="02000000000000000000" pitchFamily="2" charset="0"/>
              <a:cs typeface="Roboto" panose="02000000000000000000" pitchFamily="2" charset="0"/>
            </a:endParaRPr>
          </a:p>
          <a:p>
            <a:pPr>
              <a:buNone/>
            </a:pPr>
            <a:endParaRPr lang="en-ZA" b="1" dirty="0">
              <a:solidFill>
                <a:srgbClr val="211929"/>
              </a:solidFill>
              <a:effectLst/>
              <a:latin typeface="Roboto" panose="02000000000000000000" pitchFamily="2" charset="0"/>
              <a:ea typeface="Roboto" panose="02000000000000000000" pitchFamily="2" charset="0"/>
              <a:cs typeface="Roboto" panose="02000000000000000000" pitchFamily="2" charset="0"/>
            </a:endParaRPr>
          </a:p>
          <a:p>
            <a:pPr>
              <a:buNone/>
            </a:pPr>
            <a:endParaRPr lang="en-ZA" b="1" dirty="0">
              <a:solidFill>
                <a:srgbClr val="211929"/>
              </a:solidFill>
              <a:latin typeface="Maven Pro"/>
            </a:endParaRPr>
          </a:p>
          <a:p>
            <a:pPr>
              <a:buNone/>
            </a:pPr>
            <a:endParaRPr lang="en-ZA" dirty="0">
              <a:effectLst/>
            </a:endParaRPr>
          </a:p>
        </p:txBody>
      </p:sp>
      <p:sp>
        <p:nvSpPr>
          <p:cNvPr id="37" name="TextBox 36">
            <a:extLst>
              <a:ext uri="{FF2B5EF4-FFF2-40B4-BE49-F238E27FC236}">
                <a16:creationId xmlns:a16="http://schemas.microsoft.com/office/drawing/2014/main" id="{E0C5634E-B32D-E113-8A26-25C894D63FB1}"/>
              </a:ext>
            </a:extLst>
          </p:cNvPr>
          <p:cNvSpPr txBox="1"/>
          <p:nvPr/>
        </p:nvSpPr>
        <p:spPr>
          <a:xfrm>
            <a:off x="8311578" y="3612781"/>
            <a:ext cx="2951389" cy="369332"/>
          </a:xfrm>
          <a:prstGeom prst="rect">
            <a:avLst/>
          </a:prstGeom>
          <a:noFill/>
        </p:spPr>
        <p:txBody>
          <a:bodyPr wrap="square">
            <a:spAutoFit/>
          </a:bodyPr>
          <a:lstStyle/>
          <a:p>
            <a:pPr>
              <a:buNone/>
            </a:pPr>
            <a:r>
              <a:rPr lang="en-ZA" b="1" dirty="0">
                <a:solidFill>
                  <a:srgbClr val="211929"/>
                </a:solidFill>
                <a:effectLst/>
                <a:latin typeface="Roboto" panose="02000000000000000000" pitchFamily="2" charset="0"/>
                <a:ea typeface="Roboto" panose="02000000000000000000" pitchFamily="2" charset="0"/>
                <a:cs typeface="Roboto" panose="02000000000000000000" pitchFamily="2" charset="0"/>
              </a:rPr>
              <a:t>VIP Table for </a:t>
            </a:r>
            <a:r>
              <a:rPr lang="en-ZA" b="1" u="sng" dirty="0">
                <a:solidFill>
                  <a:srgbClr val="211929"/>
                </a:solidFill>
                <a:latin typeface="Roboto" panose="02000000000000000000" pitchFamily="2" charset="0"/>
                <a:ea typeface="Roboto" panose="02000000000000000000" pitchFamily="2" charset="0"/>
                <a:cs typeface="Roboto" panose="02000000000000000000" pitchFamily="2" charset="0"/>
              </a:rPr>
              <a:t>5</a:t>
            </a:r>
            <a:r>
              <a:rPr lang="en-ZA" b="1" u="sng" dirty="0">
                <a:solidFill>
                  <a:srgbClr val="211929"/>
                </a:solidFill>
                <a:effectLst/>
                <a:latin typeface="Roboto" panose="02000000000000000000" pitchFamily="2" charset="0"/>
                <a:ea typeface="Roboto" panose="02000000000000000000" pitchFamily="2" charset="0"/>
                <a:cs typeface="Roboto" panose="02000000000000000000" pitchFamily="2" charset="0"/>
              </a:rPr>
              <a:t> guests</a:t>
            </a:r>
            <a:endParaRPr lang="en-ZA" dirty="0">
              <a:effectLst/>
              <a:latin typeface="Roboto" panose="02000000000000000000" pitchFamily="2" charset="0"/>
              <a:ea typeface="Roboto" panose="02000000000000000000" pitchFamily="2" charset="0"/>
              <a:cs typeface="Roboto" panose="02000000000000000000" pitchFamily="2" charset="0"/>
            </a:endParaRPr>
          </a:p>
        </p:txBody>
      </p:sp>
      <p:pic>
        <p:nvPicPr>
          <p:cNvPr id="2" name="Picture 2" descr="Earthly Touch Foundation | forgood">
            <a:extLst>
              <a:ext uri="{FF2B5EF4-FFF2-40B4-BE49-F238E27FC236}">
                <a16:creationId xmlns:a16="http://schemas.microsoft.com/office/drawing/2014/main" id="{55EA3FC2-F4CE-BA67-1C4C-5719E22B9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66" y="0"/>
            <a:ext cx="1541348" cy="145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48D0-0F33-6343-E68A-C30E1B8930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1F6149-46EE-5F41-6D71-D3CF5D445852}"/>
              </a:ext>
            </a:extLst>
          </p:cNvPr>
          <p:cNvSpPr txBox="1"/>
          <p:nvPr/>
        </p:nvSpPr>
        <p:spPr>
          <a:xfrm>
            <a:off x="174171" y="446705"/>
            <a:ext cx="6096000" cy="707886"/>
          </a:xfrm>
          <a:prstGeom prst="rect">
            <a:avLst/>
          </a:prstGeom>
          <a:noFill/>
        </p:spPr>
        <p:txBody>
          <a:bodyPr wrap="square">
            <a:spAutoFit/>
          </a:bodyPr>
          <a:lstStyle/>
          <a:p>
            <a:pPr>
              <a:buNone/>
            </a:pPr>
            <a:r>
              <a:rPr lang="en-ZA" sz="4000" b="1" dirty="0">
                <a:solidFill>
                  <a:srgbClr val="000000"/>
                </a:solidFill>
                <a:effectLst/>
                <a:latin typeface="Roboto" panose="02000000000000000000" pitchFamily="2" charset="0"/>
                <a:ea typeface="Roboto" panose="02000000000000000000" pitchFamily="2" charset="0"/>
                <a:cs typeface="Roboto" panose="02000000000000000000" pitchFamily="2" charset="0"/>
              </a:rPr>
              <a:t>Gala Tickets</a:t>
            </a:r>
            <a:endParaRPr lang="en-ZA" sz="4000"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95F8C8A7-B209-030D-51B4-48E0B3C5E6DD}"/>
              </a:ext>
            </a:extLst>
          </p:cNvPr>
          <p:cNvSpPr/>
          <p:nvPr/>
        </p:nvSpPr>
        <p:spPr>
          <a:xfrm>
            <a:off x="11756571" y="-103965"/>
            <a:ext cx="435429" cy="7070821"/>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A8E32B9-9977-5976-5F50-8694A3273A8B}"/>
              </a:ext>
            </a:extLst>
          </p:cNvPr>
          <p:cNvSpPr txBox="1"/>
          <p:nvPr/>
        </p:nvSpPr>
        <p:spPr>
          <a:xfrm>
            <a:off x="6928735" y="3397117"/>
            <a:ext cx="1915462" cy="369332"/>
          </a:xfrm>
          <a:prstGeom prst="rect">
            <a:avLst/>
          </a:prstGeom>
          <a:noFill/>
        </p:spPr>
        <p:txBody>
          <a:bodyPr wrap="square">
            <a:spAutoFit/>
          </a:bodyPr>
          <a:lstStyle/>
          <a:p>
            <a:pPr>
              <a:buNone/>
            </a:pPr>
            <a:r>
              <a:rPr lang="en-ZA" b="1" dirty="0">
                <a:solidFill>
                  <a:srgbClr val="1373D2"/>
                </a:solidFill>
                <a:effectLst/>
                <a:latin typeface="Roboto" panose="02000000000000000000" pitchFamily="2" charset="0"/>
              </a:rPr>
              <a:t>Buy A Ticket</a:t>
            </a:r>
            <a:endParaRPr lang="en-ZA" dirty="0">
              <a:effectLst/>
            </a:endParaRPr>
          </a:p>
        </p:txBody>
      </p:sp>
      <p:cxnSp>
        <p:nvCxnSpPr>
          <p:cNvPr id="21" name="Straight Connector 20">
            <a:extLst>
              <a:ext uri="{FF2B5EF4-FFF2-40B4-BE49-F238E27FC236}">
                <a16:creationId xmlns:a16="http://schemas.microsoft.com/office/drawing/2014/main" id="{598D141C-3B6B-E372-E26F-3E84F51E99B6}"/>
              </a:ext>
            </a:extLst>
          </p:cNvPr>
          <p:cNvCxnSpPr>
            <a:cxnSpLocks/>
          </p:cNvCxnSpPr>
          <p:nvPr/>
        </p:nvCxnSpPr>
        <p:spPr>
          <a:xfrm>
            <a:off x="5652637" y="2392385"/>
            <a:ext cx="0" cy="2462213"/>
          </a:xfrm>
          <a:prstGeom prst="line">
            <a:avLst/>
          </a:prstGeom>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4162F21D-CDAF-5703-0E23-2AB702D70F42}"/>
              </a:ext>
            </a:extLst>
          </p:cNvPr>
          <p:cNvSpPr txBox="1"/>
          <p:nvPr/>
        </p:nvSpPr>
        <p:spPr>
          <a:xfrm>
            <a:off x="1589479" y="2392385"/>
            <a:ext cx="3560881" cy="2631490"/>
          </a:xfrm>
          <a:prstGeom prst="rect">
            <a:avLst/>
          </a:prstGeom>
          <a:noFill/>
        </p:spPr>
        <p:txBody>
          <a:bodyPr wrap="square">
            <a:spAutoFit/>
          </a:bodyPr>
          <a:lstStyle/>
          <a:p>
            <a:pPr>
              <a:buNone/>
            </a:pPr>
            <a:r>
              <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rPr>
              <a:t>Your presence and support is welcomed and appreciated. </a:t>
            </a:r>
          </a:p>
          <a:p>
            <a:pPr>
              <a:buNone/>
            </a:pPr>
            <a:endParaRPr lang="en-ZA" sz="1500" b="1"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rPr>
              <a:t>Please join us for an amazing Gala event to raise funds for the Eco Education Centre – Diepsloot Ext 4</a:t>
            </a:r>
          </a:p>
          <a:p>
            <a:endPar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ZA" sz="1500" b="1" dirty="0">
                <a:solidFill>
                  <a:srgbClr val="000000"/>
                </a:solidFill>
                <a:latin typeface="Roboto" panose="02000000000000000000" pitchFamily="2" charset="0"/>
                <a:ea typeface="Roboto" panose="02000000000000000000" pitchFamily="2" charset="0"/>
                <a:cs typeface="Roboto" panose="02000000000000000000" pitchFamily="2" charset="0"/>
              </a:rPr>
              <a:t>Kindly looking forward to an evening of making positive impact and networking with like minded leaders in the industry and communities.</a:t>
            </a:r>
          </a:p>
        </p:txBody>
      </p:sp>
      <p:pic>
        <p:nvPicPr>
          <p:cNvPr id="2" name="Picture 2" descr="Earthly Touch Foundation | forgood">
            <a:extLst>
              <a:ext uri="{FF2B5EF4-FFF2-40B4-BE49-F238E27FC236}">
                <a16:creationId xmlns:a16="http://schemas.microsoft.com/office/drawing/2014/main" id="{FAF67977-9383-D9CD-FAE6-FC6EE269F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541348" cy="1450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533387-3CAB-9D9C-9B48-D1210FE95F1C}"/>
              </a:ext>
            </a:extLst>
          </p:cNvPr>
          <p:cNvSpPr txBox="1"/>
          <p:nvPr/>
        </p:nvSpPr>
        <p:spPr>
          <a:xfrm>
            <a:off x="6311382" y="3900491"/>
            <a:ext cx="3920917" cy="1015663"/>
          </a:xfrm>
          <a:prstGeom prst="rect">
            <a:avLst/>
          </a:prstGeom>
          <a:noFill/>
        </p:spPr>
        <p:txBody>
          <a:bodyPr wrap="square">
            <a:spAutoFit/>
          </a:bodyPr>
          <a:lstStyle/>
          <a:p>
            <a:pPr>
              <a:buNone/>
            </a:pPr>
            <a:r>
              <a:rPr lang="en-ZA" sz="1500" b="1" dirty="0">
                <a:solidFill>
                  <a:srgbClr val="211929"/>
                </a:solidFill>
                <a:effectLst/>
                <a:latin typeface="Roboto" panose="02000000000000000000" pitchFamily="2" charset="0"/>
                <a:ea typeface="Roboto" panose="02000000000000000000" pitchFamily="2" charset="0"/>
                <a:cs typeface="Roboto" panose="02000000000000000000" pitchFamily="2" charset="0"/>
              </a:rPr>
              <a:t>We are looking forward to hosting you.</a:t>
            </a:r>
          </a:p>
          <a:p>
            <a:pPr>
              <a:buNone/>
            </a:pPr>
            <a:endParaRPr lang="en-ZA" sz="1500" b="1" dirty="0">
              <a:solidFill>
                <a:srgbClr val="211929"/>
              </a:solidFill>
              <a:latin typeface="Roboto" panose="02000000000000000000" pitchFamily="2" charset="0"/>
              <a:ea typeface="Roboto" panose="02000000000000000000" pitchFamily="2" charset="0"/>
              <a:cs typeface="Roboto" panose="02000000000000000000" pitchFamily="2" charset="0"/>
            </a:endParaRPr>
          </a:p>
          <a:p>
            <a:pPr>
              <a:buNone/>
            </a:pPr>
            <a:r>
              <a:rPr lang="en-ZA" sz="1500" b="1" dirty="0">
                <a:solidFill>
                  <a:srgbClr val="211929"/>
                </a:solidFill>
                <a:effectLst/>
                <a:latin typeface="Roboto" panose="02000000000000000000" pitchFamily="2" charset="0"/>
                <a:ea typeface="Roboto" panose="02000000000000000000" pitchFamily="2" charset="0"/>
                <a:cs typeface="Roboto" panose="02000000000000000000" pitchFamily="2" charset="0"/>
              </a:rPr>
              <a:t>Feel free to purchase tickets for your organisation, friends and family.</a:t>
            </a:r>
            <a:endParaRPr lang="en-ZA" sz="1500" dirty="0">
              <a:effectLst/>
              <a:latin typeface="Roboto" panose="02000000000000000000" pitchFamily="2" charset="0"/>
              <a:ea typeface="Roboto" panose="02000000000000000000" pitchFamily="2" charset="0"/>
              <a:cs typeface="Roboto" panose="02000000000000000000" pitchFamily="2" charset="0"/>
            </a:endParaRPr>
          </a:p>
        </p:txBody>
      </p:sp>
      <p:sp>
        <p:nvSpPr>
          <p:cNvPr id="9" name="Rounded Rectangle 8">
            <a:extLst>
              <a:ext uri="{FF2B5EF4-FFF2-40B4-BE49-F238E27FC236}">
                <a16:creationId xmlns:a16="http://schemas.microsoft.com/office/drawing/2014/main" id="{8C11883A-3283-4B2C-457D-F8D202816F6D}"/>
              </a:ext>
            </a:extLst>
          </p:cNvPr>
          <p:cNvSpPr/>
          <p:nvPr/>
        </p:nvSpPr>
        <p:spPr>
          <a:xfrm>
            <a:off x="6539364" y="2555189"/>
            <a:ext cx="2574442" cy="7078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latin typeface="Roboto" panose="02000000000000000000" pitchFamily="2" charset="0"/>
                <a:ea typeface="Roboto" panose="02000000000000000000" pitchFamily="2" charset="0"/>
                <a:cs typeface="Roboto" panose="02000000000000000000" pitchFamily="2" charset="0"/>
              </a:rPr>
              <a:t>R1000</a:t>
            </a:r>
            <a:r>
              <a:rPr lang="en-US" b="1" dirty="0"/>
              <a:t> </a:t>
            </a:r>
          </a:p>
        </p:txBody>
      </p:sp>
    </p:spTree>
    <p:extLst>
      <p:ext uri="{BB962C8B-B14F-4D97-AF65-F5344CB8AC3E}">
        <p14:creationId xmlns:p14="http://schemas.microsoft.com/office/powerpoint/2010/main" val="243547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48D0-0F33-6343-E68A-C30E1B8930E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1F6149-46EE-5F41-6D71-D3CF5D445852}"/>
              </a:ext>
            </a:extLst>
          </p:cNvPr>
          <p:cNvSpPr txBox="1"/>
          <p:nvPr/>
        </p:nvSpPr>
        <p:spPr>
          <a:xfrm>
            <a:off x="174171" y="446705"/>
            <a:ext cx="6096000" cy="707886"/>
          </a:xfrm>
          <a:prstGeom prst="rect">
            <a:avLst/>
          </a:prstGeom>
          <a:noFill/>
        </p:spPr>
        <p:txBody>
          <a:bodyPr wrap="square">
            <a:spAutoFit/>
          </a:bodyPr>
          <a:lstStyle/>
          <a:p>
            <a:pPr>
              <a:buNone/>
            </a:pPr>
            <a:r>
              <a:rPr lang="en-ZA" sz="4000" b="1" dirty="0">
                <a:solidFill>
                  <a:srgbClr val="000000"/>
                </a:solidFill>
                <a:latin typeface="Roboto" panose="02000000000000000000" pitchFamily="2" charset="0"/>
                <a:ea typeface="Roboto" panose="02000000000000000000" pitchFamily="2" charset="0"/>
                <a:cs typeface="Roboto" panose="02000000000000000000" pitchFamily="2" charset="0"/>
              </a:rPr>
              <a:t>Other Donations</a:t>
            </a:r>
            <a:endParaRPr lang="en-ZA" sz="4000"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95F8C8A7-B209-030D-51B4-48E0B3C5E6DD}"/>
              </a:ext>
            </a:extLst>
          </p:cNvPr>
          <p:cNvSpPr/>
          <p:nvPr/>
        </p:nvSpPr>
        <p:spPr>
          <a:xfrm>
            <a:off x="11756571" y="-103965"/>
            <a:ext cx="435429" cy="7070821"/>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598D141C-3B6B-E372-E26F-3E84F51E99B6}"/>
              </a:ext>
            </a:extLst>
          </p:cNvPr>
          <p:cNvCxnSpPr>
            <a:cxnSpLocks/>
          </p:cNvCxnSpPr>
          <p:nvPr/>
        </p:nvCxnSpPr>
        <p:spPr>
          <a:xfrm>
            <a:off x="5466658" y="2699484"/>
            <a:ext cx="0" cy="2155114"/>
          </a:xfrm>
          <a:prstGeom prst="line">
            <a:avLst/>
          </a:prstGeom>
        </p:spPr>
        <p:style>
          <a:lnRef idx="1">
            <a:schemeClr val="accent6"/>
          </a:lnRef>
          <a:fillRef idx="0">
            <a:schemeClr val="accent6"/>
          </a:fillRef>
          <a:effectRef idx="0">
            <a:schemeClr val="accent6"/>
          </a:effectRef>
          <a:fontRef idx="minor">
            <a:schemeClr val="tx1"/>
          </a:fontRef>
        </p:style>
      </p:cxnSp>
      <p:sp>
        <p:nvSpPr>
          <p:cNvPr id="37" name="TextBox 36">
            <a:extLst>
              <a:ext uri="{FF2B5EF4-FFF2-40B4-BE49-F238E27FC236}">
                <a16:creationId xmlns:a16="http://schemas.microsoft.com/office/drawing/2014/main" id="{4162F21D-CDAF-5703-0E23-2AB702D70F42}"/>
              </a:ext>
            </a:extLst>
          </p:cNvPr>
          <p:cNvSpPr txBox="1"/>
          <p:nvPr/>
        </p:nvSpPr>
        <p:spPr>
          <a:xfrm>
            <a:off x="927987" y="2701503"/>
            <a:ext cx="3973797" cy="3323987"/>
          </a:xfrm>
          <a:prstGeom prst="rect">
            <a:avLst/>
          </a:prstGeom>
          <a:noFill/>
        </p:spPr>
        <p:txBody>
          <a:bodyPr wrap="square">
            <a:spAutoFit/>
          </a:bodyPr>
          <a:lstStyle/>
          <a:p>
            <a:pPr>
              <a:buNone/>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The following donations are also welcome</a:t>
            </a:r>
          </a:p>
          <a:p>
            <a:pPr>
              <a:buNone/>
            </a:pPr>
            <a:endParaRPr lang="en-ZA" sz="15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Building materials</a:t>
            </a: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Furniture for the classrooms</a:t>
            </a: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Sewing Machines</a:t>
            </a: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Carpentry machinery</a:t>
            </a: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Gardening Equipment</a:t>
            </a: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Jojo Tanks</a:t>
            </a: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 Stationery</a:t>
            </a:r>
          </a:p>
          <a:p>
            <a:endParaRPr lang="en-ZA" sz="1500"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Kindly looking forward to an evening of making positive impact and networking with like minded leaders in the industry and communities.</a:t>
            </a:r>
          </a:p>
        </p:txBody>
      </p:sp>
      <p:pic>
        <p:nvPicPr>
          <p:cNvPr id="2" name="Picture 2" descr="Earthly Touch Foundation | forgood">
            <a:extLst>
              <a:ext uri="{FF2B5EF4-FFF2-40B4-BE49-F238E27FC236}">
                <a16:creationId xmlns:a16="http://schemas.microsoft.com/office/drawing/2014/main" id="{FAF67977-9383-D9CD-FAE6-FC6EE269F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541348" cy="1450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533387-3CAB-9D9C-9B48-D1210FE95F1C}"/>
              </a:ext>
            </a:extLst>
          </p:cNvPr>
          <p:cNvSpPr txBox="1"/>
          <p:nvPr/>
        </p:nvSpPr>
        <p:spPr>
          <a:xfrm>
            <a:off x="6311382" y="3147227"/>
            <a:ext cx="3920917" cy="1015663"/>
          </a:xfrm>
          <a:prstGeom prst="rect">
            <a:avLst/>
          </a:prstGeom>
          <a:noFill/>
        </p:spPr>
        <p:txBody>
          <a:bodyPr wrap="square">
            <a:spAutoFit/>
          </a:bodyPr>
          <a:lstStyle/>
          <a:p>
            <a:pPr>
              <a:buNone/>
            </a:pPr>
            <a:r>
              <a:rPr lang="en-ZA" sz="1500" b="1" dirty="0">
                <a:solidFill>
                  <a:srgbClr val="211929"/>
                </a:solidFill>
                <a:effectLst/>
                <a:latin typeface="Roboto" panose="02000000000000000000" pitchFamily="2" charset="0"/>
                <a:ea typeface="Roboto" panose="02000000000000000000" pitchFamily="2" charset="0"/>
                <a:cs typeface="Roboto" panose="02000000000000000000" pitchFamily="2" charset="0"/>
              </a:rPr>
              <a:t>We are looking forward to hosting you.</a:t>
            </a:r>
          </a:p>
          <a:p>
            <a:pPr>
              <a:buNone/>
            </a:pPr>
            <a:endParaRPr lang="en-ZA" sz="1500" b="1" dirty="0">
              <a:solidFill>
                <a:srgbClr val="211929"/>
              </a:solidFill>
              <a:latin typeface="Roboto" panose="02000000000000000000" pitchFamily="2" charset="0"/>
              <a:ea typeface="Roboto" panose="02000000000000000000" pitchFamily="2" charset="0"/>
              <a:cs typeface="Roboto" panose="02000000000000000000" pitchFamily="2" charset="0"/>
            </a:endParaRPr>
          </a:p>
          <a:p>
            <a:pPr>
              <a:buNone/>
            </a:pPr>
            <a:r>
              <a:rPr lang="en-ZA" sz="1500" b="1" dirty="0">
                <a:solidFill>
                  <a:srgbClr val="211929"/>
                </a:solidFill>
                <a:effectLst/>
                <a:latin typeface="Roboto" panose="02000000000000000000" pitchFamily="2" charset="0"/>
                <a:ea typeface="Roboto" panose="02000000000000000000" pitchFamily="2" charset="0"/>
                <a:cs typeface="Roboto" panose="02000000000000000000" pitchFamily="2" charset="0"/>
              </a:rPr>
              <a:t>Feel free to purchase tickets for your organisation, friends and family.</a:t>
            </a:r>
            <a:endParaRPr lang="en-ZA" sz="1500" dirty="0">
              <a:effectLst/>
              <a:latin typeface="Roboto" panose="02000000000000000000" pitchFamily="2" charset="0"/>
              <a:ea typeface="Roboto" panose="02000000000000000000" pitchFamily="2" charset="0"/>
              <a:cs typeface="Roboto" panose="02000000000000000000" pitchFamily="2" charset="0"/>
            </a:endParaRPr>
          </a:p>
        </p:txBody>
      </p:sp>
      <p:sp>
        <p:nvSpPr>
          <p:cNvPr id="9" name="Rounded Rectangle 8">
            <a:extLst>
              <a:ext uri="{FF2B5EF4-FFF2-40B4-BE49-F238E27FC236}">
                <a16:creationId xmlns:a16="http://schemas.microsoft.com/office/drawing/2014/main" id="{8C11883A-3283-4B2C-457D-F8D202816F6D}"/>
              </a:ext>
            </a:extLst>
          </p:cNvPr>
          <p:cNvSpPr/>
          <p:nvPr/>
        </p:nvSpPr>
        <p:spPr>
          <a:xfrm>
            <a:off x="855018" y="1627678"/>
            <a:ext cx="3633850" cy="8520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 </a:t>
            </a:r>
            <a:r>
              <a:rPr lang="en-US" b="1" dirty="0">
                <a:latin typeface="Roboto" panose="02000000000000000000" pitchFamily="2" charset="0"/>
                <a:ea typeface="Roboto" panose="02000000000000000000" pitchFamily="2" charset="0"/>
                <a:cs typeface="Roboto" panose="02000000000000000000" pitchFamily="2" charset="0"/>
              </a:rPr>
              <a:t>Building Materials</a:t>
            </a:r>
          </a:p>
        </p:txBody>
      </p:sp>
    </p:spTree>
    <p:extLst>
      <p:ext uri="{BB962C8B-B14F-4D97-AF65-F5344CB8AC3E}">
        <p14:creationId xmlns:p14="http://schemas.microsoft.com/office/powerpoint/2010/main" val="96213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2058-AE25-D3B4-6423-3B8A154BF5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BF3189-9E39-3BD2-5BF6-4B1BF62DDCF3}"/>
              </a:ext>
            </a:extLst>
          </p:cNvPr>
          <p:cNvSpPr txBox="1"/>
          <p:nvPr/>
        </p:nvSpPr>
        <p:spPr>
          <a:xfrm>
            <a:off x="174171" y="446705"/>
            <a:ext cx="6096000" cy="1323439"/>
          </a:xfrm>
          <a:prstGeom prst="rect">
            <a:avLst/>
          </a:prstGeom>
          <a:noFill/>
        </p:spPr>
        <p:txBody>
          <a:bodyPr wrap="square">
            <a:spAutoFit/>
          </a:bodyPr>
          <a:lstStyle/>
          <a:p>
            <a:pPr>
              <a:buNone/>
            </a:pPr>
            <a:r>
              <a:rPr lang="en-ZA" sz="40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Acknowledgement of partners</a:t>
            </a:r>
            <a:endParaRPr lang="en-ZA" sz="4000" dirty="0">
              <a:effectLst/>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F6D1B730-F8D8-821B-B87B-A6BB95212652}"/>
              </a:ext>
            </a:extLst>
          </p:cNvPr>
          <p:cNvSpPr/>
          <p:nvPr/>
        </p:nvSpPr>
        <p:spPr>
          <a:xfrm>
            <a:off x="11756571" y="-103965"/>
            <a:ext cx="435429" cy="7070821"/>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Earthly Touch Foundation | forgood">
            <a:extLst>
              <a:ext uri="{FF2B5EF4-FFF2-40B4-BE49-F238E27FC236}">
                <a16:creationId xmlns:a16="http://schemas.microsoft.com/office/drawing/2014/main" id="{E317EC28-954B-E5BC-6072-4AEC1C332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66" y="0"/>
            <a:ext cx="1541348" cy="1450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bird and leaves&#10;&#10;AI-generated content may be incorrect.">
            <a:extLst>
              <a:ext uri="{FF2B5EF4-FFF2-40B4-BE49-F238E27FC236}">
                <a16:creationId xmlns:a16="http://schemas.microsoft.com/office/drawing/2014/main" id="{06197FEE-0EF2-67EC-1215-2D761BBCB6B9}"/>
              </a:ext>
            </a:extLst>
          </p:cNvPr>
          <p:cNvPicPr>
            <a:picLocks noChangeAspect="1"/>
          </p:cNvPicPr>
          <p:nvPr/>
        </p:nvPicPr>
        <p:blipFill>
          <a:blip r:embed="rId4"/>
          <a:srcRect l="25480" r="24246" b="10306"/>
          <a:stretch>
            <a:fillRect/>
          </a:stretch>
        </p:blipFill>
        <p:spPr>
          <a:xfrm>
            <a:off x="1939791" y="2471329"/>
            <a:ext cx="1020193" cy="935350"/>
          </a:xfrm>
          <a:prstGeom prst="rect">
            <a:avLst/>
          </a:prstGeom>
        </p:spPr>
      </p:pic>
      <p:pic>
        <p:nvPicPr>
          <p:cNvPr id="1026" name="Picture 2" descr="Download Vodacom Logo in SVG Vector or PNG File Format ...">
            <a:extLst>
              <a:ext uri="{FF2B5EF4-FFF2-40B4-BE49-F238E27FC236}">
                <a16:creationId xmlns:a16="http://schemas.microsoft.com/office/drawing/2014/main" id="{A3FECC54-0F7F-6E4F-FD79-A7C514012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247" y="4525915"/>
            <a:ext cx="14564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ger Brands | Sustainability | Commitment to Food Safety">
            <a:extLst>
              <a:ext uri="{FF2B5EF4-FFF2-40B4-BE49-F238E27FC236}">
                <a16:creationId xmlns:a16="http://schemas.microsoft.com/office/drawing/2014/main" id="{06362A1E-2AD7-835B-E7A4-8285A99F3F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2" y="5836586"/>
            <a:ext cx="1066452" cy="836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ld Mutual Insure">
            <a:extLst>
              <a:ext uri="{FF2B5EF4-FFF2-40B4-BE49-F238E27FC236}">
                <a16:creationId xmlns:a16="http://schemas.microsoft.com/office/drawing/2014/main" id="{1D17CE1D-49CD-B834-BD34-F0F2636EE1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6666" y="3362701"/>
            <a:ext cx="1582375" cy="8920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RICANBANK UNVEILS AUDACIOUS BRAND RENEWAL">
            <a:extLst>
              <a:ext uri="{FF2B5EF4-FFF2-40B4-BE49-F238E27FC236}">
                <a16:creationId xmlns:a16="http://schemas.microsoft.com/office/drawing/2014/main" id="{FE7789CB-286E-F4B3-D732-38202D6804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7574" y="2276968"/>
            <a:ext cx="1224338" cy="811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elcome to TotalEnergies South Africa | TotalEnergies ...">
            <a:extLst>
              <a:ext uri="{FF2B5EF4-FFF2-40B4-BE49-F238E27FC236}">
                <a16:creationId xmlns:a16="http://schemas.microsoft.com/office/drawing/2014/main" id="{364275EC-F004-9845-CD6C-4B9E12E1FD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9128" y="4417226"/>
            <a:ext cx="1188720" cy="9353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llage of Golden Harvest 2 Retirement Village">
            <a:extLst>
              <a:ext uri="{FF2B5EF4-FFF2-40B4-BE49-F238E27FC236}">
                <a16:creationId xmlns:a16="http://schemas.microsoft.com/office/drawing/2014/main" id="{3895C8EC-9E05-2BB8-EAA0-4FE04709D0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2171" y="4511926"/>
            <a:ext cx="1505277" cy="8367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ackson's Real Food Market and Eatery | Riverside">
            <a:extLst>
              <a:ext uri="{FF2B5EF4-FFF2-40B4-BE49-F238E27FC236}">
                <a16:creationId xmlns:a16="http://schemas.microsoft.com/office/drawing/2014/main" id="{765F1A6B-883F-6C91-69C0-7D69246B3C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7914" y="4434307"/>
            <a:ext cx="1505277" cy="12075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ashtag Nonprofit - forgood Expands 'United For Impact ...">
            <a:extLst>
              <a:ext uri="{FF2B5EF4-FFF2-40B4-BE49-F238E27FC236}">
                <a16:creationId xmlns:a16="http://schemas.microsoft.com/office/drawing/2014/main" id="{2704A9D3-763A-157C-A79C-55C5804EF2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20" y="3423864"/>
            <a:ext cx="1931768" cy="9777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Jane Goodall's Roots &amp; Shoots USA Submission Manager">
            <a:extLst>
              <a:ext uri="{FF2B5EF4-FFF2-40B4-BE49-F238E27FC236}">
                <a16:creationId xmlns:a16="http://schemas.microsoft.com/office/drawing/2014/main" id="{302CD3CE-9AD3-0721-908F-EB77422245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0171" y="4507889"/>
            <a:ext cx="2474635" cy="10744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ractara - Advisory Services - Africa">
            <a:extLst>
              <a:ext uri="{FF2B5EF4-FFF2-40B4-BE49-F238E27FC236}">
                <a16:creationId xmlns:a16="http://schemas.microsoft.com/office/drawing/2014/main" id="{68DEF0AC-52B3-BF8E-C845-147521FA7C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26937" y="5577602"/>
            <a:ext cx="1407415" cy="112992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FDD32CE3-91D3-6274-2EAD-AF88B585D36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16471"/>
          <a:stretch>
            <a:fillRect/>
          </a:stretch>
        </p:blipFill>
        <p:spPr bwMode="auto">
          <a:xfrm>
            <a:off x="3576174" y="5641847"/>
            <a:ext cx="1359749" cy="112012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JP Morgan Chase - DiversityMBA">
            <a:extLst>
              <a:ext uri="{FF2B5EF4-FFF2-40B4-BE49-F238E27FC236}">
                <a16:creationId xmlns:a16="http://schemas.microsoft.com/office/drawing/2014/main" id="{A9C20550-BDD7-46C4-1618-ADE35E75117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47033" y="5641849"/>
            <a:ext cx="1207690" cy="95965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ogo size - University of Johannesburg">
            <a:extLst>
              <a:ext uri="{FF2B5EF4-FFF2-40B4-BE49-F238E27FC236}">
                <a16:creationId xmlns:a16="http://schemas.microsoft.com/office/drawing/2014/main" id="{1FBAFA25-AB6C-316D-D78A-7F2514EA153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39791" y="3479576"/>
            <a:ext cx="1148602" cy="9353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eloitte | Consultancy South Africa">
            <a:extLst>
              <a:ext uri="{FF2B5EF4-FFF2-40B4-BE49-F238E27FC236}">
                <a16:creationId xmlns:a16="http://schemas.microsoft.com/office/drawing/2014/main" id="{23DC4FA9-003C-1793-7F2C-122B70B4837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50729" y="5641848"/>
            <a:ext cx="1486902" cy="10014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stercard's new logo suggests a future where payment is ...">
            <a:extLst>
              <a:ext uri="{FF2B5EF4-FFF2-40B4-BE49-F238E27FC236}">
                <a16:creationId xmlns:a16="http://schemas.microsoft.com/office/drawing/2014/main" id="{E2123A6E-706A-83A2-220D-E155DF30ED4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5994" y="5836586"/>
            <a:ext cx="1142410" cy="8367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up of a logo&#10;&#10;AI-generated content may be incorrect.">
            <a:extLst>
              <a:ext uri="{FF2B5EF4-FFF2-40B4-BE49-F238E27FC236}">
                <a16:creationId xmlns:a16="http://schemas.microsoft.com/office/drawing/2014/main" id="{DCDD6134-7F95-C259-4263-F46CFF45121F}"/>
              </a:ext>
            </a:extLst>
          </p:cNvPr>
          <p:cNvPicPr>
            <a:picLocks noChangeAspect="1"/>
          </p:cNvPicPr>
          <p:nvPr/>
        </p:nvPicPr>
        <p:blipFill>
          <a:blip r:embed="rId20"/>
          <a:stretch>
            <a:fillRect/>
          </a:stretch>
        </p:blipFill>
        <p:spPr>
          <a:xfrm>
            <a:off x="135138" y="2535156"/>
            <a:ext cx="1629109" cy="657711"/>
          </a:xfrm>
          <a:prstGeom prst="rect">
            <a:avLst/>
          </a:prstGeom>
        </p:spPr>
      </p:pic>
      <p:pic>
        <p:nvPicPr>
          <p:cNvPr id="14" name="Picture 13" descr="Yes We Can logo.jpg">
            <a:extLst>
              <a:ext uri="{FF2B5EF4-FFF2-40B4-BE49-F238E27FC236}">
                <a16:creationId xmlns:a16="http://schemas.microsoft.com/office/drawing/2014/main" id="{0AFF8D13-7F19-22E4-DC07-B97D72F69FCC}"/>
              </a:ext>
            </a:extLst>
          </p:cNvPr>
          <p:cNvPicPr>
            <a:picLocks noChangeAspect="1"/>
          </p:cNvPicPr>
          <p:nvPr/>
        </p:nvPicPr>
        <p:blipFill>
          <a:blip r:embed="rId21"/>
          <a:stretch>
            <a:fillRect/>
          </a:stretch>
        </p:blipFill>
        <p:spPr>
          <a:xfrm>
            <a:off x="3160618" y="2516917"/>
            <a:ext cx="1102026" cy="979154"/>
          </a:xfrm>
          <a:prstGeom prst="rect">
            <a:avLst/>
          </a:prstGeom>
        </p:spPr>
      </p:pic>
      <p:pic>
        <p:nvPicPr>
          <p:cNvPr id="11" name="Picture 10" descr="A logo of a tree&#10;&#10;AI-generated content may be incorrect.">
            <a:extLst>
              <a:ext uri="{FF2B5EF4-FFF2-40B4-BE49-F238E27FC236}">
                <a16:creationId xmlns:a16="http://schemas.microsoft.com/office/drawing/2014/main" id="{CCC1D3B2-E186-D96D-87D9-0426009BF5CB}"/>
              </a:ext>
            </a:extLst>
          </p:cNvPr>
          <p:cNvPicPr>
            <a:picLocks noChangeAspect="1"/>
          </p:cNvPicPr>
          <p:nvPr/>
        </p:nvPicPr>
        <p:blipFill>
          <a:blip r:embed="rId22"/>
          <a:srcRect l="8152" t="33371" r="5997" b="23648"/>
          <a:stretch>
            <a:fillRect/>
          </a:stretch>
        </p:blipFill>
        <p:spPr>
          <a:xfrm>
            <a:off x="5374467" y="3429000"/>
            <a:ext cx="1391467" cy="1037884"/>
          </a:xfrm>
          <a:prstGeom prst="rect">
            <a:avLst/>
          </a:prstGeom>
        </p:spPr>
      </p:pic>
      <p:pic>
        <p:nvPicPr>
          <p:cNvPr id="16" name="Picture 15">
            <a:extLst>
              <a:ext uri="{FF2B5EF4-FFF2-40B4-BE49-F238E27FC236}">
                <a16:creationId xmlns:a16="http://schemas.microsoft.com/office/drawing/2014/main" id="{2827D57F-240A-038B-0E05-733F72BFFF39}"/>
              </a:ext>
            </a:extLst>
          </p:cNvPr>
          <p:cNvPicPr>
            <a:picLocks noChangeAspect="1"/>
          </p:cNvPicPr>
          <p:nvPr/>
        </p:nvPicPr>
        <p:blipFill>
          <a:blip r:embed="rId23"/>
          <a:stretch>
            <a:fillRect/>
          </a:stretch>
        </p:blipFill>
        <p:spPr>
          <a:xfrm>
            <a:off x="6979612" y="3633942"/>
            <a:ext cx="1696006" cy="538482"/>
          </a:xfrm>
          <a:prstGeom prst="rect">
            <a:avLst/>
          </a:prstGeom>
        </p:spPr>
      </p:pic>
      <p:pic>
        <p:nvPicPr>
          <p:cNvPr id="17" name="Picture 16">
            <a:extLst>
              <a:ext uri="{FF2B5EF4-FFF2-40B4-BE49-F238E27FC236}">
                <a16:creationId xmlns:a16="http://schemas.microsoft.com/office/drawing/2014/main" id="{54910A53-71DB-AC77-0D87-681A55862196}"/>
              </a:ext>
            </a:extLst>
          </p:cNvPr>
          <p:cNvPicPr>
            <a:picLocks noChangeAspect="1"/>
          </p:cNvPicPr>
          <p:nvPr/>
        </p:nvPicPr>
        <p:blipFill>
          <a:blip r:embed="rId24"/>
          <a:srcRect t="26715" b="26078"/>
          <a:stretch>
            <a:fillRect/>
          </a:stretch>
        </p:blipFill>
        <p:spPr>
          <a:xfrm>
            <a:off x="3176962" y="3652716"/>
            <a:ext cx="1931768" cy="506631"/>
          </a:xfrm>
          <a:prstGeom prst="rect">
            <a:avLst/>
          </a:prstGeom>
        </p:spPr>
      </p:pic>
      <p:pic>
        <p:nvPicPr>
          <p:cNvPr id="19" name="Picture 18" descr="A close up of a logo&#10;&#10;AI-generated content may be incorrect.">
            <a:extLst>
              <a:ext uri="{FF2B5EF4-FFF2-40B4-BE49-F238E27FC236}">
                <a16:creationId xmlns:a16="http://schemas.microsoft.com/office/drawing/2014/main" id="{32759DB2-5EF8-0A8C-C77D-D8E96AF33480}"/>
              </a:ext>
            </a:extLst>
          </p:cNvPr>
          <p:cNvPicPr>
            <a:picLocks noChangeAspect="1"/>
          </p:cNvPicPr>
          <p:nvPr/>
        </p:nvPicPr>
        <p:blipFill>
          <a:blip r:embed="rId25"/>
          <a:stretch>
            <a:fillRect/>
          </a:stretch>
        </p:blipFill>
        <p:spPr>
          <a:xfrm>
            <a:off x="6492706" y="5920591"/>
            <a:ext cx="2032491" cy="481532"/>
          </a:xfrm>
          <a:prstGeom prst="rect">
            <a:avLst/>
          </a:prstGeom>
        </p:spPr>
      </p:pic>
      <p:pic>
        <p:nvPicPr>
          <p:cNvPr id="22" name="Picture 21">
            <a:extLst>
              <a:ext uri="{FF2B5EF4-FFF2-40B4-BE49-F238E27FC236}">
                <a16:creationId xmlns:a16="http://schemas.microsoft.com/office/drawing/2014/main" id="{1738D4E2-59B9-D279-7AFE-2647EEB3C64C}"/>
              </a:ext>
            </a:extLst>
          </p:cNvPr>
          <p:cNvPicPr>
            <a:picLocks noChangeAspect="1"/>
          </p:cNvPicPr>
          <p:nvPr/>
        </p:nvPicPr>
        <p:blipFill>
          <a:blip r:embed="rId26"/>
          <a:stretch>
            <a:fillRect/>
          </a:stretch>
        </p:blipFill>
        <p:spPr>
          <a:xfrm>
            <a:off x="4320432" y="2432532"/>
            <a:ext cx="1196424" cy="1038915"/>
          </a:xfrm>
          <a:prstGeom prst="rect">
            <a:avLst/>
          </a:prstGeom>
        </p:spPr>
      </p:pic>
      <p:pic>
        <p:nvPicPr>
          <p:cNvPr id="20" name="Picture 19">
            <a:extLst>
              <a:ext uri="{FF2B5EF4-FFF2-40B4-BE49-F238E27FC236}">
                <a16:creationId xmlns:a16="http://schemas.microsoft.com/office/drawing/2014/main" id="{B8222409-95A7-6234-A687-53ABFA13416A}"/>
              </a:ext>
            </a:extLst>
          </p:cNvPr>
          <p:cNvPicPr>
            <a:picLocks noChangeAspect="1"/>
          </p:cNvPicPr>
          <p:nvPr/>
        </p:nvPicPr>
        <p:blipFill>
          <a:blip r:embed="rId27"/>
          <a:stretch>
            <a:fillRect/>
          </a:stretch>
        </p:blipFill>
        <p:spPr>
          <a:xfrm>
            <a:off x="6865295" y="2369997"/>
            <a:ext cx="1126074" cy="1126074"/>
          </a:xfrm>
          <a:prstGeom prst="rect">
            <a:avLst/>
          </a:prstGeom>
        </p:spPr>
      </p:pic>
      <p:pic>
        <p:nvPicPr>
          <p:cNvPr id="24" name="Picture 23" descr="A red square with white letters&#10;&#10;AI-generated content may be incorrect.">
            <a:extLst>
              <a:ext uri="{FF2B5EF4-FFF2-40B4-BE49-F238E27FC236}">
                <a16:creationId xmlns:a16="http://schemas.microsoft.com/office/drawing/2014/main" id="{587CB267-8049-E3A0-3A6C-D107FD06BAF7}"/>
              </a:ext>
            </a:extLst>
          </p:cNvPr>
          <p:cNvPicPr>
            <a:picLocks noChangeAspect="1"/>
          </p:cNvPicPr>
          <p:nvPr/>
        </p:nvPicPr>
        <p:blipFill>
          <a:blip r:embed="rId28"/>
          <a:stretch>
            <a:fillRect/>
          </a:stretch>
        </p:blipFill>
        <p:spPr>
          <a:xfrm>
            <a:off x="10543870" y="3300070"/>
            <a:ext cx="1113340" cy="954676"/>
          </a:xfrm>
          <a:prstGeom prst="rect">
            <a:avLst/>
          </a:prstGeom>
        </p:spPr>
      </p:pic>
      <p:pic>
        <p:nvPicPr>
          <p:cNvPr id="25" name="Picture 24">
            <a:extLst>
              <a:ext uri="{FF2B5EF4-FFF2-40B4-BE49-F238E27FC236}">
                <a16:creationId xmlns:a16="http://schemas.microsoft.com/office/drawing/2014/main" id="{F582E62D-49F5-144A-9ECB-BC64C61365CC}"/>
              </a:ext>
            </a:extLst>
          </p:cNvPr>
          <p:cNvPicPr>
            <a:picLocks noChangeAspect="1"/>
          </p:cNvPicPr>
          <p:nvPr/>
        </p:nvPicPr>
        <p:blipFill>
          <a:blip r:embed="rId29"/>
          <a:srcRect l="15258" t="31062" r="11430" b="26515"/>
          <a:stretch>
            <a:fillRect/>
          </a:stretch>
        </p:blipFill>
        <p:spPr>
          <a:xfrm>
            <a:off x="8566205" y="4570766"/>
            <a:ext cx="1502694" cy="869549"/>
          </a:xfrm>
          <a:prstGeom prst="rect">
            <a:avLst/>
          </a:prstGeom>
        </p:spPr>
      </p:pic>
      <p:pic>
        <p:nvPicPr>
          <p:cNvPr id="26" name="Picture 25">
            <a:extLst>
              <a:ext uri="{FF2B5EF4-FFF2-40B4-BE49-F238E27FC236}">
                <a16:creationId xmlns:a16="http://schemas.microsoft.com/office/drawing/2014/main" id="{B5588C5A-5E46-CBB9-31ED-3B786694F729}"/>
              </a:ext>
            </a:extLst>
          </p:cNvPr>
          <p:cNvPicPr>
            <a:picLocks noChangeAspect="1"/>
          </p:cNvPicPr>
          <p:nvPr/>
        </p:nvPicPr>
        <p:blipFill>
          <a:blip r:embed="rId30"/>
          <a:stretch>
            <a:fillRect/>
          </a:stretch>
        </p:blipFill>
        <p:spPr>
          <a:xfrm>
            <a:off x="10441390" y="2263914"/>
            <a:ext cx="1398499" cy="811129"/>
          </a:xfrm>
          <a:prstGeom prst="rect">
            <a:avLst/>
          </a:prstGeom>
        </p:spPr>
      </p:pic>
      <p:pic>
        <p:nvPicPr>
          <p:cNvPr id="28" name="Picture 27" descr="A red text on a black background&#10;&#10;AI-generated content may be incorrect.">
            <a:extLst>
              <a:ext uri="{FF2B5EF4-FFF2-40B4-BE49-F238E27FC236}">
                <a16:creationId xmlns:a16="http://schemas.microsoft.com/office/drawing/2014/main" id="{641D11F6-FAD3-6EB9-6C31-C70C7E90447A}"/>
              </a:ext>
            </a:extLst>
          </p:cNvPr>
          <p:cNvPicPr>
            <a:picLocks noChangeAspect="1"/>
          </p:cNvPicPr>
          <p:nvPr/>
        </p:nvPicPr>
        <p:blipFill>
          <a:blip r:embed="rId31"/>
          <a:stretch>
            <a:fillRect/>
          </a:stretch>
        </p:blipFill>
        <p:spPr>
          <a:xfrm>
            <a:off x="157361" y="4703198"/>
            <a:ext cx="1721487" cy="559834"/>
          </a:xfrm>
          <a:prstGeom prst="rect">
            <a:avLst/>
          </a:prstGeom>
        </p:spPr>
      </p:pic>
      <p:pic>
        <p:nvPicPr>
          <p:cNvPr id="30" name="Picture 29">
            <a:extLst>
              <a:ext uri="{FF2B5EF4-FFF2-40B4-BE49-F238E27FC236}">
                <a16:creationId xmlns:a16="http://schemas.microsoft.com/office/drawing/2014/main" id="{27B77EE3-06C4-9885-8766-9BFFD9A9C1BD}"/>
              </a:ext>
            </a:extLst>
          </p:cNvPr>
          <p:cNvPicPr>
            <a:picLocks noChangeAspect="1"/>
          </p:cNvPicPr>
          <p:nvPr/>
        </p:nvPicPr>
        <p:blipFill>
          <a:blip r:embed="rId32"/>
          <a:stretch>
            <a:fillRect/>
          </a:stretch>
        </p:blipFill>
        <p:spPr>
          <a:xfrm>
            <a:off x="1878848" y="5824025"/>
            <a:ext cx="1581296" cy="809560"/>
          </a:xfrm>
          <a:prstGeom prst="rect">
            <a:avLst/>
          </a:prstGeom>
        </p:spPr>
      </p:pic>
      <p:pic>
        <p:nvPicPr>
          <p:cNvPr id="9" name="Picture 2" descr="American International School of Johannesburg (Pretoria ...">
            <a:extLst>
              <a:ext uri="{FF2B5EF4-FFF2-40B4-BE49-F238E27FC236}">
                <a16:creationId xmlns:a16="http://schemas.microsoft.com/office/drawing/2014/main" id="{A42C9ACB-3E18-1C1C-56B6-A812428BB45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991369" y="2251351"/>
            <a:ext cx="1084691" cy="1126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eyn City School - Grades 000 to 12 - We Reach Beyond">
            <a:extLst>
              <a:ext uri="{FF2B5EF4-FFF2-40B4-BE49-F238E27FC236}">
                <a16:creationId xmlns:a16="http://schemas.microsoft.com/office/drawing/2014/main" id="{FDCE4F83-4516-A13E-8085-6D7CDEDA6B9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409333" y="2350111"/>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5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70002-8CF3-5EBB-66E9-75D890A200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D9C9D6-EC75-8413-9FB5-8279AB4DC74F}"/>
              </a:ext>
            </a:extLst>
          </p:cNvPr>
          <p:cNvSpPr/>
          <p:nvPr/>
        </p:nvSpPr>
        <p:spPr>
          <a:xfrm>
            <a:off x="11756571" y="-103965"/>
            <a:ext cx="435429" cy="7070821"/>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3115E0-129B-06FD-2D4B-67EC290F3DB1}"/>
              </a:ext>
            </a:extLst>
          </p:cNvPr>
          <p:cNvSpPr txBox="1"/>
          <p:nvPr/>
        </p:nvSpPr>
        <p:spPr>
          <a:xfrm>
            <a:off x="1520382" y="2054960"/>
            <a:ext cx="8833628" cy="646331"/>
          </a:xfrm>
          <a:prstGeom prst="rect">
            <a:avLst/>
          </a:prstGeom>
          <a:noFill/>
        </p:spPr>
        <p:txBody>
          <a:bodyPr wrap="square">
            <a:spAutoFit/>
          </a:bodyPr>
          <a:lstStyle/>
          <a:p>
            <a:pPr algn="l">
              <a:buNone/>
            </a:pPr>
            <a:r>
              <a:rPr lang="en-ZA" b="1" dirty="0">
                <a:solidFill>
                  <a:srgbClr val="000000"/>
                </a:solidFill>
                <a:effectLst/>
                <a:latin typeface="Roboto" panose="02000000000000000000" pitchFamily="2" charset="0"/>
              </a:rPr>
              <a:t>Join us on this journey of impact. We hope that our proposal has ignited and aligned with your passion about conserving our environment and uplifting our communities.</a:t>
            </a:r>
            <a:endParaRPr lang="en-ZA" b="1" dirty="0">
              <a:effectLst/>
            </a:endParaRPr>
          </a:p>
        </p:txBody>
      </p:sp>
      <p:sp>
        <p:nvSpPr>
          <p:cNvPr id="13" name="TextBox 12">
            <a:extLst>
              <a:ext uri="{FF2B5EF4-FFF2-40B4-BE49-F238E27FC236}">
                <a16:creationId xmlns:a16="http://schemas.microsoft.com/office/drawing/2014/main" id="{134A4715-D536-8CD0-9D7E-66A5BE7747E2}"/>
              </a:ext>
            </a:extLst>
          </p:cNvPr>
          <p:cNvSpPr txBox="1"/>
          <p:nvPr/>
        </p:nvSpPr>
        <p:spPr>
          <a:xfrm>
            <a:off x="1679186" y="3031252"/>
            <a:ext cx="6101860" cy="338554"/>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Contact Details</a:t>
            </a:r>
            <a:endParaRPr lang="en-ZA" sz="1600" dirty="0">
              <a:effectLst/>
            </a:endParaRPr>
          </a:p>
        </p:txBody>
      </p:sp>
      <p:sp>
        <p:nvSpPr>
          <p:cNvPr id="15" name="TextBox 14">
            <a:extLst>
              <a:ext uri="{FF2B5EF4-FFF2-40B4-BE49-F238E27FC236}">
                <a16:creationId xmlns:a16="http://schemas.microsoft.com/office/drawing/2014/main" id="{68371162-E5A0-D317-A5E0-08FF8D1D32A1}"/>
              </a:ext>
            </a:extLst>
          </p:cNvPr>
          <p:cNvSpPr txBox="1"/>
          <p:nvPr/>
        </p:nvSpPr>
        <p:spPr>
          <a:xfrm>
            <a:off x="1679186" y="2964076"/>
            <a:ext cx="5010992" cy="2385268"/>
          </a:xfrm>
          <a:prstGeom prst="rect">
            <a:avLst/>
          </a:prstGeom>
          <a:noFill/>
        </p:spPr>
        <p:txBody>
          <a:bodyPr wrap="square">
            <a:spAutoFit/>
          </a:bodyPr>
          <a:lstStyle/>
          <a:p>
            <a:pPr algn="l">
              <a:buNone/>
            </a:pPr>
            <a:br>
              <a:rPr lang="en-ZA" sz="1500" dirty="0">
                <a:solidFill>
                  <a:srgbClr val="000000"/>
                </a:solidFill>
                <a:effectLst/>
                <a:latin typeface="Roboto" panose="02000000000000000000" pitchFamily="2" charset="0"/>
                <a:ea typeface="Roboto" panose="02000000000000000000" pitchFamily="2" charset="0"/>
                <a:cs typeface="Roboto" panose="02000000000000000000" pitchFamily="2" charset="0"/>
              </a:rPr>
            </a:br>
            <a:endParaRPr lang="en-ZA" sz="1500" dirty="0">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Diana M Musara</a:t>
            </a:r>
            <a:r>
              <a:rPr lang="en-ZA" sz="15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br>
              <a:rPr lang="en-ZA" sz="1500" dirty="0">
                <a:effectLst/>
                <a:latin typeface="Roboto" panose="02000000000000000000" pitchFamily="2" charset="0"/>
                <a:ea typeface="Roboto" panose="02000000000000000000" pitchFamily="2" charset="0"/>
                <a:cs typeface="Roboto" panose="02000000000000000000" pitchFamily="2" charset="0"/>
              </a:rPr>
            </a:br>
            <a:r>
              <a:rPr lang="en-ZA" sz="1500" dirty="0">
                <a:solidFill>
                  <a:srgbClr val="000000"/>
                </a:solidFill>
                <a:effectLst/>
                <a:latin typeface="Roboto" panose="02000000000000000000" pitchFamily="2" charset="0"/>
                <a:ea typeface="Roboto" panose="02000000000000000000" pitchFamily="2" charset="0"/>
                <a:cs typeface="Roboto" panose="02000000000000000000" pitchFamily="2" charset="0"/>
              </a:rPr>
              <a:t>Email address: </a:t>
            </a:r>
            <a:r>
              <a:rPr lang="en-ZA" sz="1500" dirty="0">
                <a:solidFill>
                  <a:srgbClr val="000000"/>
                </a:solidFill>
                <a:effectLst/>
                <a:latin typeface="Roboto" panose="02000000000000000000" pitchFamily="2" charset="0"/>
                <a:ea typeface="Roboto" panose="02000000000000000000" pitchFamily="2" charset="0"/>
                <a:cs typeface="Roboto" panose="02000000000000000000" pitchFamily="2" charset="0"/>
                <a:hlinkClick r:id="rId2"/>
              </a:rPr>
              <a:t>earthlytouchfoundation@gmail.com</a:t>
            </a:r>
            <a:endParaRPr lang="en-ZA" sz="1500" dirty="0">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Cell: 082 900 2329</a:t>
            </a:r>
          </a:p>
          <a:p>
            <a:pPr algn="l">
              <a:buNone/>
            </a:pPr>
            <a:endParaRPr lang="en-ZA" sz="15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Josephine </a:t>
            </a:r>
            <a:r>
              <a:rPr lang="en-ZA" sz="1500" dirty="0" err="1">
                <a:solidFill>
                  <a:srgbClr val="000000"/>
                </a:solidFill>
                <a:latin typeface="Roboto" panose="02000000000000000000" pitchFamily="2" charset="0"/>
                <a:ea typeface="Roboto" panose="02000000000000000000" pitchFamily="2" charset="0"/>
                <a:cs typeface="Roboto" panose="02000000000000000000" pitchFamily="2" charset="0"/>
              </a:rPr>
              <a:t>Sidambe</a:t>
            </a:r>
            <a:endParaRPr lang="en-ZA" sz="15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Email address: </a:t>
            </a:r>
            <a:r>
              <a:rPr kumimoji="0" lang="en-ZA"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hlinkClick r:id="rId3"/>
              </a:rPr>
              <a:t>earthlytouchfoundation.js@gmail.com</a:t>
            </a:r>
            <a:endParaRPr kumimoji="0" lang="en-ZA" sz="15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solidFill>
                  <a:srgbClr val="000000"/>
                </a:solidFill>
                <a:latin typeface="Roboto" panose="02000000000000000000" pitchFamily="2" charset="0"/>
                <a:ea typeface="Roboto" panose="02000000000000000000" pitchFamily="2" charset="0"/>
                <a:cs typeface="Roboto" panose="02000000000000000000" pitchFamily="2" charset="0"/>
              </a:rPr>
              <a:t>Cell: 071 382 51115</a:t>
            </a:r>
            <a:endParaRPr kumimoji="0" lang="en-ZA" sz="15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a:p>
            <a:pPr algn="l">
              <a:buNone/>
            </a:pPr>
            <a:endParaRPr lang="en-ZA" sz="1400" dirty="0">
              <a:solidFill>
                <a:srgbClr val="000000"/>
              </a:solidFill>
              <a:effectLst/>
              <a:latin typeface="Roboto" panose="02000000000000000000" pitchFamily="2" charset="0"/>
            </a:endParaRPr>
          </a:p>
        </p:txBody>
      </p:sp>
      <p:sp>
        <p:nvSpPr>
          <p:cNvPr id="30" name="TextBox 29">
            <a:extLst>
              <a:ext uri="{FF2B5EF4-FFF2-40B4-BE49-F238E27FC236}">
                <a16:creationId xmlns:a16="http://schemas.microsoft.com/office/drawing/2014/main" id="{B2C6CAC0-B6F4-1200-272F-F8B3C3203884}"/>
              </a:ext>
            </a:extLst>
          </p:cNvPr>
          <p:cNvSpPr txBox="1"/>
          <p:nvPr/>
        </p:nvSpPr>
        <p:spPr>
          <a:xfrm>
            <a:off x="3974068" y="5535922"/>
            <a:ext cx="6101860" cy="307777"/>
          </a:xfrm>
          <a:prstGeom prst="rect">
            <a:avLst/>
          </a:prstGeom>
          <a:noFill/>
        </p:spPr>
        <p:txBody>
          <a:bodyPr wrap="square">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Web: www.earthlytouchfoundation.com</a:t>
            </a:r>
          </a:p>
        </p:txBody>
      </p:sp>
      <p:sp>
        <p:nvSpPr>
          <p:cNvPr id="34" name="TextBox 33">
            <a:extLst>
              <a:ext uri="{FF2B5EF4-FFF2-40B4-BE49-F238E27FC236}">
                <a16:creationId xmlns:a16="http://schemas.microsoft.com/office/drawing/2014/main" id="{BD6DF58A-4C15-0514-6347-603FDC88A73B}"/>
              </a:ext>
            </a:extLst>
          </p:cNvPr>
          <p:cNvSpPr txBox="1"/>
          <p:nvPr/>
        </p:nvSpPr>
        <p:spPr>
          <a:xfrm>
            <a:off x="3998093" y="5823568"/>
            <a:ext cx="6101860" cy="307777"/>
          </a:xfrm>
          <a:prstGeom prst="rect">
            <a:avLst/>
          </a:prstGeom>
          <a:noFill/>
        </p:spPr>
        <p:txBody>
          <a:bodyPr wrap="square">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Email: earthlytouchfoundation@gmail.com</a:t>
            </a:r>
          </a:p>
        </p:txBody>
      </p:sp>
      <p:pic>
        <p:nvPicPr>
          <p:cNvPr id="1026" name="Picture 2">
            <a:extLst>
              <a:ext uri="{FF2B5EF4-FFF2-40B4-BE49-F238E27FC236}">
                <a16:creationId xmlns:a16="http://schemas.microsoft.com/office/drawing/2014/main" id="{DCA06925-255A-D0F3-4150-615294DE2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584" y="6245013"/>
            <a:ext cx="353018" cy="33067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1DE11F59-42AC-828A-A87D-2C23EC5A6F69}"/>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E79D4444-B3CA-0F62-370A-BAF5E63D0A47}"/>
              </a:ext>
            </a:extLst>
          </p:cNvPr>
          <p:cNvSpPr txBox="1"/>
          <p:nvPr/>
        </p:nvSpPr>
        <p:spPr>
          <a:xfrm>
            <a:off x="518627" y="521199"/>
            <a:ext cx="6183084"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Thank</a:t>
            </a:r>
            <a:r>
              <a:rPr lang="en-ZA" sz="4000" b="1" dirty="0">
                <a:latin typeface="Roboto" panose="02000000000000000000" pitchFamily="2" charset="0"/>
                <a:ea typeface="Roboto" panose="02000000000000000000" pitchFamily="2" charset="0"/>
                <a:cs typeface="Roboto" panose="02000000000000000000" pitchFamily="2" charset="0"/>
              </a:rPr>
              <a:t> You</a:t>
            </a:r>
            <a:endParaRPr lang="en-ZA" sz="4000"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sz="4000" dirty="0">
              <a:effectLst/>
            </a:endParaRPr>
          </a:p>
        </p:txBody>
      </p:sp>
      <p:pic>
        <p:nvPicPr>
          <p:cNvPr id="2" name="Picture 2" descr="Earthly Touch Foundation | forgood">
            <a:extLst>
              <a:ext uri="{FF2B5EF4-FFF2-40B4-BE49-F238E27FC236}">
                <a16:creationId xmlns:a16="http://schemas.microsoft.com/office/drawing/2014/main" id="{4CE1AB29-8902-FB40-1D07-047C7C805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166" y="0"/>
            <a:ext cx="1539834" cy="144925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58391213-2B74-CD5D-9475-311B754D620B}"/>
              </a:ext>
            </a:extLst>
          </p:cNvPr>
          <p:cNvCxnSpPr>
            <a:cxnSpLocks/>
          </p:cNvCxnSpPr>
          <p:nvPr/>
        </p:nvCxnSpPr>
        <p:spPr>
          <a:xfrm>
            <a:off x="6694302" y="2979494"/>
            <a:ext cx="0" cy="2155114"/>
          </a:xfrm>
          <a:prstGeom prst="line">
            <a:avLst/>
          </a:prstGeom>
        </p:spPr>
        <p:style>
          <a:lnRef idx="1">
            <a:schemeClr val="accent6"/>
          </a:lnRef>
          <a:fillRef idx="0">
            <a:schemeClr val="accent6"/>
          </a:fillRef>
          <a:effectRef idx="0">
            <a:schemeClr val="accent6"/>
          </a:effectRef>
          <a:fontRef idx="minor">
            <a:schemeClr val="tx1"/>
          </a:fontRef>
        </p:style>
      </p:cxnSp>
      <p:sp>
        <p:nvSpPr>
          <p:cNvPr id="7" name="TextBox 6">
            <a:extLst>
              <a:ext uri="{FF2B5EF4-FFF2-40B4-BE49-F238E27FC236}">
                <a16:creationId xmlns:a16="http://schemas.microsoft.com/office/drawing/2014/main" id="{EBAF7163-04AA-5EE1-D012-E2A1C13F9926}"/>
              </a:ext>
            </a:extLst>
          </p:cNvPr>
          <p:cNvSpPr txBox="1"/>
          <p:nvPr/>
        </p:nvSpPr>
        <p:spPr>
          <a:xfrm>
            <a:off x="6971522" y="3418383"/>
            <a:ext cx="3614646" cy="1246495"/>
          </a:xfrm>
          <a:prstGeom prst="rect">
            <a:avLst/>
          </a:prstGeom>
          <a:noFill/>
        </p:spPr>
        <p:txBody>
          <a:bodyPr wrap="square">
            <a:spAutoFit/>
          </a:bodyPr>
          <a:lstStyle/>
          <a:p>
            <a:r>
              <a:rPr lang="en-ZA" sz="1500" dirty="0">
                <a:latin typeface="Roboto" panose="02000000000000000000" pitchFamily="2" charset="0"/>
                <a:ea typeface="Roboto" panose="02000000000000000000" pitchFamily="2" charset="0"/>
                <a:cs typeface="Roboto" panose="02000000000000000000" pitchFamily="2" charset="0"/>
              </a:rPr>
              <a:t>Earthly Touch Foundation</a:t>
            </a:r>
          </a:p>
          <a:p>
            <a:r>
              <a:rPr lang="en-ZA" sz="1500" dirty="0">
                <a:latin typeface="Roboto" panose="02000000000000000000" pitchFamily="2" charset="0"/>
                <a:ea typeface="Roboto" panose="02000000000000000000" pitchFamily="2" charset="0"/>
                <a:cs typeface="Roboto" panose="02000000000000000000" pitchFamily="2" charset="0"/>
              </a:rPr>
              <a:t>Name of bank: First National Bank</a:t>
            </a:r>
          </a:p>
          <a:p>
            <a:r>
              <a:rPr lang="en-ZA" sz="1500" dirty="0">
                <a:latin typeface="Roboto" panose="02000000000000000000" pitchFamily="2" charset="0"/>
                <a:ea typeface="Roboto" panose="02000000000000000000" pitchFamily="2" charset="0"/>
                <a:cs typeface="Roboto" panose="02000000000000000000" pitchFamily="2" charset="0"/>
              </a:rPr>
              <a:t> Account number: 62868726814 </a:t>
            </a:r>
          </a:p>
          <a:p>
            <a:r>
              <a:rPr lang="en-ZA" sz="1500" dirty="0">
                <a:latin typeface="Roboto" panose="02000000000000000000" pitchFamily="2" charset="0"/>
                <a:ea typeface="Roboto" panose="02000000000000000000" pitchFamily="2" charset="0"/>
                <a:cs typeface="Roboto" panose="02000000000000000000" pitchFamily="2" charset="0"/>
              </a:rPr>
              <a:t>Branch: 210835 Reference: Name &amp; Surname</a:t>
            </a:r>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32821927-008F-2FB4-1F59-20716BBEB088}"/>
              </a:ext>
            </a:extLst>
          </p:cNvPr>
          <p:cNvSpPr txBox="1"/>
          <p:nvPr/>
        </p:nvSpPr>
        <p:spPr>
          <a:xfrm>
            <a:off x="6968856" y="3095356"/>
            <a:ext cx="3965185" cy="307777"/>
          </a:xfrm>
          <a:prstGeom prst="rect">
            <a:avLst/>
          </a:prstGeom>
          <a:noFill/>
        </p:spPr>
        <p:txBody>
          <a:bodyPr wrap="square">
            <a:spAutoFit/>
          </a:bodyPr>
          <a:lstStyle/>
          <a:p>
            <a:pPr>
              <a:buNone/>
            </a:pPr>
            <a:r>
              <a:rPr lang="en-ZA" sz="1400" b="1" dirty="0">
                <a:solidFill>
                  <a:srgbClr val="000000"/>
                </a:solidFill>
                <a:effectLst/>
                <a:latin typeface="Roboto" panose="02000000000000000000" pitchFamily="2" charset="0"/>
              </a:rPr>
              <a:t>Banking Details</a:t>
            </a:r>
            <a:endParaRPr lang="en-ZA" sz="1400" dirty="0">
              <a:effectLst/>
            </a:endParaRPr>
          </a:p>
        </p:txBody>
      </p:sp>
      <p:sp>
        <p:nvSpPr>
          <p:cNvPr id="5" name="TextBox 4">
            <a:extLst>
              <a:ext uri="{FF2B5EF4-FFF2-40B4-BE49-F238E27FC236}">
                <a16:creationId xmlns:a16="http://schemas.microsoft.com/office/drawing/2014/main" id="{6FA1B8F4-0C56-0A27-1E6B-2BB69EB65CEB}"/>
              </a:ext>
            </a:extLst>
          </p:cNvPr>
          <p:cNvSpPr txBox="1"/>
          <p:nvPr/>
        </p:nvSpPr>
        <p:spPr>
          <a:xfrm>
            <a:off x="4089731" y="6261938"/>
            <a:ext cx="2234907" cy="307777"/>
          </a:xfrm>
          <a:prstGeom prst="rect">
            <a:avLst/>
          </a:prstGeom>
          <a:noFill/>
        </p:spPr>
        <p:txBody>
          <a:bodyPr wrap="none"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@earthlytouchfoundation</a:t>
            </a:r>
            <a:endParaRPr lang="en-ZA" sz="1400" b="1" dirty="0">
              <a:latin typeface="Roboto" panose="02000000000000000000" pitchFamily="2" charset="0"/>
              <a:ea typeface="Roboto" panose="02000000000000000000" pitchFamily="2" charset="0"/>
              <a:cs typeface="Roboto" panose="02000000000000000000" pitchFamily="2" charset="0"/>
            </a:endParaRPr>
          </a:p>
        </p:txBody>
      </p:sp>
      <p:pic>
        <p:nvPicPr>
          <p:cNvPr id="2050" name="Picture 2" descr="Facebook logo Images - Free Download on Freepik">
            <a:extLst>
              <a:ext uri="{FF2B5EF4-FFF2-40B4-BE49-F238E27FC236}">
                <a16:creationId xmlns:a16="http://schemas.microsoft.com/office/drawing/2014/main" id="{695E5A52-17EF-F081-CA9B-71321618C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951" y="6161350"/>
            <a:ext cx="877928" cy="486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1CF33E-2319-89FF-B14E-71FFC68EDEE2}"/>
              </a:ext>
            </a:extLst>
          </p:cNvPr>
          <p:cNvSpPr txBox="1"/>
          <p:nvPr/>
        </p:nvSpPr>
        <p:spPr>
          <a:xfrm>
            <a:off x="6876841" y="6236200"/>
            <a:ext cx="20746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earthlytouchfoundation</a:t>
            </a:r>
            <a:endParaRPr kumimoji="0" lang="en-ZA"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7449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3EC1-8DA5-FF9C-0AC8-984BE666EB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1E2EB4-2CAB-87EC-E637-FC82A2177824}"/>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5E447BF-3AB1-8A28-705B-168004AC632D}"/>
              </a:ext>
            </a:extLst>
          </p:cNvPr>
          <p:cNvSpPr txBox="1"/>
          <p:nvPr/>
        </p:nvSpPr>
        <p:spPr>
          <a:xfrm>
            <a:off x="907143" y="321299"/>
            <a:ext cx="6183084" cy="707886"/>
          </a:xfrm>
          <a:prstGeom prst="rect">
            <a:avLst/>
          </a:prstGeom>
          <a:noFill/>
        </p:spPr>
        <p:txBody>
          <a:bodyPr wrap="square">
            <a:spAutoFit/>
          </a:bodyPr>
          <a:lstStyle/>
          <a:p>
            <a:pPr>
              <a:buNone/>
            </a:pPr>
            <a:r>
              <a:rPr lang="en-ZA" sz="4000" b="1" dirty="0">
                <a:solidFill>
                  <a:srgbClr val="FFFFFF"/>
                </a:solidFill>
                <a:effectLst/>
                <a:latin typeface="Roboto" panose="02000000000000000000" pitchFamily="2" charset="0"/>
                <a:ea typeface="Roboto" panose="02000000000000000000" pitchFamily="2" charset="0"/>
                <a:cs typeface="Roboto" panose="02000000000000000000" pitchFamily="2" charset="0"/>
              </a:rPr>
              <a:t>Intro</a:t>
            </a:r>
            <a:r>
              <a:rPr lang="en-ZA" sz="4000" b="1" dirty="0">
                <a:solidFill>
                  <a:srgbClr val="211929"/>
                </a:solidFill>
                <a:effectLst/>
                <a:latin typeface="Roboto" panose="02000000000000000000" pitchFamily="2" charset="0"/>
                <a:ea typeface="Roboto" panose="02000000000000000000" pitchFamily="2" charset="0"/>
                <a:cs typeface="Roboto" panose="02000000000000000000" pitchFamily="2" charset="0"/>
              </a:rPr>
              <a:t>duction</a:t>
            </a:r>
            <a:endParaRPr lang="en-ZA" sz="4000" dirty="0">
              <a:effectLst/>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871BFA93-0AAB-6ED9-F14D-05856528488C}"/>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F50D4A6-0E29-6787-5390-D25164DA28BA}"/>
              </a:ext>
            </a:extLst>
          </p:cNvPr>
          <p:cNvSpPr txBox="1"/>
          <p:nvPr/>
        </p:nvSpPr>
        <p:spPr>
          <a:xfrm>
            <a:off x="2430180" y="1152329"/>
            <a:ext cx="6190342" cy="338554"/>
          </a:xfrm>
          <a:prstGeom prst="rect">
            <a:avLst/>
          </a:prstGeom>
          <a:noFill/>
        </p:spPr>
        <p:txBody>
          <a:bodyPr wrap="square">
            <a:spAutoFit/>
          </a:bodyPr>
          <a:lstStyle/>
          <a:p>
            <a:pPr>
              <a:buNone/>
            </a:pPr>
            <a:r>
              <a:rPr lang="en-ZA" sz="1600" dirty="0">
                <a:solidFill>
                  <a:srgbClr val="2B2B35"/>
                </a:solidFill>
                <a:effectLst/>
                <a:latin typeface="Roboto" panose="02000000000000000000" pitchFamily="2" charset="0"/>
              </a:rPr>
              <a:t>Dear xxx</a:t>
            </a:r>
            <a:endParaRPr lang="en-ZA" sz="1600" dirty="0">
              <a:effectLst/>
            </a:endParaRPr>
          </a:p>
        </p:txBody>
      </p:sp>
      <p:sp>
        <p:nvSpPr>
          <p:cNvPr id="12" name="TextBox 11">
            <a:extLst>
              <a:ext uri="{FF2B5EF4-FFF2-40B4-BE49-F238E27FC236}">
                <a16:creationId xmlns:a16="http://schemas.microsoft.com/office/drawing/2014/main" id="{D68194F8-893C-F17D-8C16-4DCCE93652F1}"/>
              </a:ext>
            </a:extLst>
          </p:cNvPr>
          <p:cNvSpPr txBox="1"/>
          <p:nvPr/>
        </p:nvSpPr>
        <p:spPr>
          <a:xfrm>
            <a:off x="2430180" y="1496019"/>
            <a:ext cx="7512721" cy="4939814"/>
          </a:xfrm>
          <a:prstGeom prst="rect">
            <a:avLst/>
          </a:prstGeom>
          <a:noFill/>
        </p:spPr>
        <p:txBody>
          <a:bodyPr wrap="square">
            <a:spAutoFit/>
          </a:bodyPr>
          <a:lstStyle/>
          <a:p>
            <a:pPr algn="l">
              <a:buNone/>
            </a:pPr>
            <a:r>
              <a:rPr lang="en-ZA" sz="1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Thank you for the opportunity to connect.</a:t>
            </a:r>
            <a:endParaRPr lang="en-ZA" sz="1500" dirty="0">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We trust that this connection will ignite a partnership for fostering positive change in our communities &amp; environment.</a:t>
            </a:r>
          </a:p>
          <a:p>
            <a:pPr algn="l">
              <a:buNone/>
            </a:pPr>
            <a:endParaRPr lang="en-ZA" sz="1500" dirty="0">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Earthly Touch Foundation (ETF) is a Non-Profit organisation founded in 2020.We are currently fully operational in Gauteng with ambitions to grow within South Africa and Africa.</a:t>
            </a:r>
            <a:br>
              <a:rPr lang="en-ZA" sz="1500" b="1" dirty="0">
                <a:effectLst/>
                <a:latin typeface="Roboto" panose="02000000000000000000" pitchFamily="2" charset="0"/>
                <a:ea typeface="Roboto" panose="02000000000000000000" pitchFamily="2" charset="0"/>
                <a:cs typeface="Roboto" panose="02000000000000000000" pitchFamily="2" charset="0"/>
              </a:rPr>
            </a:br>
            <a:endParaRPr lang="en-ZA" sz="1500" dirty="0">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b="1" dirty="0">
                <a:effectLst/>
                <a:latin typeface="Roboto" panose="02000000000000000000" pitchFamily="2" charset="0"/>
                <a:ea typeface="Roboto" panose="02000000000000000000" pitchFamily="2" charset="0"/>
                <a:cs typeface="Roboto" panose="02000000000000000000" pitchFamily="2" charset="0"/>
              </a:rPr>
              <a:t>Our main focus is to, contribute to the reduction of global warming through collection of waste plastic and repurposing it into eco-bricks which are then used for constructing educational buildings and other buildings for the  benefit of the community.</a:t>
            </a:r>
          </a:p>
          <a:p>
            <a:pPr algn="l">
              <a:buNone/>
            </a:pPr>
            <a:endParaRPr lang="en-ZA" sz="1500" b="1" dirty="0">
              <a:latin typeface="Roboto" panose="02000000000000000000" pitchFamily="2" charset="0"/>
              <a:ea typeface="Roboto" panose="02000000000000000000" pitchFamily="2" charset="0"/>
              <a:cs typeface="Roboto" panose="02000000000000000000" pitchFamily="2" charset="0"/>
            </a:endParaRPr>
          </a:p>
          <a:p>
            <a:pPr algn="l">
              <a:buNone/>
            </a:pPr>
            <a:r>
              <a:rPr lang="en-ZA" sz="1500" b="1" dirty="0">
                <a:effectLst/>
                <a:latin typeface="Roboto" panose="02000000000000000000" pitchFamily="2" charset="0"/>
                <a:ea typeface="Roboto" panose="02000000000000000000" pitchFamily="2" charset="0"/>
                <a:cs typeface="Roboto" panose="02000000000000000000" pitchFamily="2" charset="0"/>
              </a:rPr>
              <a:t>Together with our partners Rotary Club of Morningside whose areas of focus includes education, environment, water and sanitation and Cherith Projects who focuses on sustainable and eco friendly construction are joining hands to make a positive impact in the reduction of global warming</a:t>
            </a:r>
          </a:p>
          <a:p>
            <a:pPr algn="l">
              <a:buNone/>
            </a:pPr>
            <a:endParaRPr lang="en-ZA" sz="1500" dirty="0">
              <a:effectLst/>
              <a:latin typeface="Roboto" panose="02000000000000000000" pitchFamily="2" charset="0"/>
              <a:ea typeface="Roboto" panose="02000000000000000000" pitchFamily="2" charset="0"/>
              <a:cs typeface="Roboto" panose="02000000000000000000" pitchFamily="2" charset="0"/>
            </a:endParaRPr>
          </a:p>
          <a:p>
            <a:pPr algn="l">
              <a:buNone/>
            </a:pPr>
            <a:r>
              <a:rPr lang="en-ZA" sz="1500" b="1" dirty="0">
                <a:solidFill>
                  <a:srgbClr val="000000"/>
                </a:solidFill>
                <a:effectLst/>
                <a:latin typeface="Roboto" panose="02000000000000000000" pitchFamily="2" charset="0"/>
                <a:ea typeface="Roboto" panose="02000000000000000000" pitchFamily="2" charset="0"/>
                <a:cs typeface="Roboto" panose="02000000000000000000" pitchFamily="2" charset="0"/>
              </a:rPr>
              <a:t>The above is all in service of "saving tomorrow today", by taking care of our environment, enabling education of nations and unlocking community based skills development and training.</a:t>
            </a:r>
            <a:endParaRPr lang="en-ZA" sz="1500" dirty="0">
              <a:effectLst/>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82E017BB-345C-A74B-8412-253FDD0E52CC}"/>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B740DC-A571-266F-3163-E886C169E814}"/>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Earthly Touch Foundation | forgood">
            <a:extLst>
              <a:ext uri="{FF2B5EF4-FFF2-40B4-BE49-F238E27FC236}">
                <a16:creationId xmlns:a16="http://schemas.microsoft.com/office/drawing/2014/main" id="{85E8B732-1302-91AC-54CD-E04A834CC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7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F0E4C-1D24-792F-7E99-DEC8587510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4963DE-C292-1E5C-FA5C-70EB1D0B2502}"/>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36ECEE1-B1AA-D004-7C00-6FA3871A269D}"/>
              </a:ext>
            </a:extLst>
          </p:cNvPr>
          <p:cNvSpPr txBox="1"/>
          <p:nvPr/>
        </p:nvSpPr>
        <p:spPr>
          <a:xfrm>
            <a:off x="1086619" y="503946"/>
            <a:ext cx="9434919"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ZA" sz="4000" b="1" dirty="0">
                <a:latin typeface="Roboto" panose="02000000000000000000" pitchFamily="2" charset="0"/>
                <a:ea typeface="Roboto" panose="02000000000000000000" pitchFamily="2" charset="0"/>
                <a:cs typeface="Roboto" panose="02000000000000000000" pitchFamily="2" charset="0"/>
              </a:rPr>
              <a:t>Project – ECO Education Centre</a:t>
            </a:r>
            <a:endParaRPr lang="en-ZA" sz="4000"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sz="4000" dirty="0">
              <a:effectLst/>
            </a:endParaRPr>
          </a:p>
        </p:txBody>
      </p:sp>
      <p:sp>
        <p:nvSpPr>
          <p:cNvPr id="6" name="Rectangle 5">
            <a:extLst>
              <a:ext uri="{FF2B5EF4-FFF2-40B4-BE49-F238E27FC236}">
                <a16:creationId xmlns:a16="http://schemas.microsoft.com/office/drawing/2014/main" id="{CAE886D1-A96B-6647-6AA2-29E1409DC49C}"/>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2AB838D-5CE4-014B-6D61-E55F31AAE6B7}"/>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4E94B8-10FC-ABD8-D026-B19E00FF5168}"/>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blueprint of a building&#10;&#10;AI-generated content may be incorrect.">
            <a:extLst>
              <a:ext uri="{FF2B5EF4-FFF2-40B4-BE49-F238E27FC236}">
                <a16:creationId xmlns:a16="http://schemas.microsoft.com/office/drawing/2014/main" id="{A0E5042D-167D-10BA-7B0C-7C878073F9D1}"/>
              </a:ext>
            </a:extLst>
          </p:cNvPr>
          <p:cNvPicPr>
            <a:picLocks noChangeAspect="1"/>
          </p:cNvPicPr>
          <p:nvPr/>
        </p:nvPicPr>
        <p:blipFill>
          <a:blip r:embed="rId2"/>
          <a:stretch>
            <a:fillRect/>
          </a:stretch>
        </p:blipFill>
        <p:spPr>
          <a:xfrm>
            <a:off x="6095999" y="2420781"/>
            <a:ext cx="5044841" cy="3745740"/>
          </a:xfrm>
          <a:prstGeom prst="rect">
            <a:avLst/>
          </a:prstGeom>
        </p:spPr>
      </p:pic>
      <p:pic>
        <p:nvPicPr>
          <p:cNvPr id="4" name="Picture 2" descr="Earthly Touch Foundation | forgood">
            <a:extLst>
              <a:ext uri="{FF2B5EF4-FFF2-40B4-BE49-F238E27FC236}">
                <a16:creationId xmlns:a16="http://schemas.microsoft.com/office/drawing/2014/main" id="{272546D7-0592-F07B-8AC1-8735CB852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9B42AEF-5CDC-E0E5-855E-0216ABB0C612}"/>
              </a:ext>
            </a:extLst>
          </p:cNvPr>
          <p:cNvCxnSpPr/>
          <p:nvPr/>
        </p:nvCxnSpPr>
        <p:spPr>
          <a:xfrm>
            <a:off x="5433715" y="2960914"/>
            <a:ext cx="0" cy="2525486"/>
          </a:xfrm>
          <a:prstGeom prst="line">
            <a:avLst/>
          </a:prstGeom>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4A239249-3A78-E548-F0C0-F40AAB272BFB}"/>
              </a:ext>
            </a:extLst>
          </p:cNvPr>
          <p:cNvSpPr txBox="1"/>
          <p:nvPr/>
        </p:nvSpPr>
        <p:spPr>
          <a:xfrm>
            <a:off x="109423" y="2899586"/>
            <a:ext cx="6179295" cy="307777"/>
          </a:xfrm>
          <a:prstGeom prst="rect">
            <a:avLst/>
          </a:prstGeom>
          <a:noFill/>
        </p:spPr>
        <p:txBody>
          <a:bodyPr wrap="square">
            <a:spAutoFit/>
          </a:bodyPr>
          <a:lstStyle/>
          <a:p>
            <a:pPr>
              <a:buNone/>
            </a:pPr>
            <a:r>
              <a:rPr lang="en-ZA" sz="1400" b="1" dirty="0">
                <a:solidFill>
                  <a:srgbClr val="000000"/>
                </a:solidFill>
                <a:latin typeface="Roboto" panose="02000000000000000000" pitchFamily="2" charset="0"/>
              </a:rPr>
              <a:t>Project Name:  Eco Education Centre</a:t>
            </a:r>
            <a:endParaRPr lang="en-ZA" sz="1400" dirty="0">
              <a:effectLst/>
            </a:endParaRPr>
          </a:p>
        </p:txBody>
      </p:sp>
      <p:sp>
        <p:nvSpPr>
          <p:cNvPr id="18" name="TextBox 17">
            <a:extLst>
              <a:ext uri="{FF2B5EF4-FFF2-40B4-BE49-F238E27FC236}">
                <a16:creationId xmlns:a16="http://schemas.microsoft.com/office/drawing/2014/main" id="{1574DF67-809E-B946-8A81-E12C0C66B80B}"/>
              </a:ext>
            </a:extLst>
          </p:cNvPr>
          <p:cNvSpPr txBox="1"/>
          <p:nvPr/>
        </p:nvSpPr>
        <p:spPr>
          <a:xfrm>
            <a:off x="109423" y="3468855"/>
            <a:ext cx="6179295" cy="323165"/>
          </a:xfrm>
          <a:prstGeom prst="rect">
            <a:avLst/>
          </a:prstGeom>
          <a:noFill/>
        </p:spPr>
        <p:txBody>
          <a:bodyPr wrap="square">
            <a:spAutoFit/>
          </a:bodyPr>
          <a:lstStyle/>
          <a:p>
            <a:pPr>
              <a:buNone/>
            </a:pPr>
            <a:r>
              <a:rPr lang="en-ZA" sz="1500" b="1" dirty="0">
                <a:solidFill>
                  <a:srgbClr val="000000"/>
                </a:solidFill>
                <a:latin typeface="Roboto" panose="02000000000000000000" pitchFamily="2" charset="0"/>
              </a:rPr>
              <a:t>Location: United Churches, Diepsloot Ext 4, Gauteng</a:t>
            </a:r>
            <a:endParaRPr lang="en-ZA" sz="1500" dirty="0">
              <a:effectLst/>
            </a:endParaRPr>
          </a:p>
        </p:txBody>
      </p:sp>
      <p:sp>
        <p:nvSpPr>
          <p:cNvPr id="19" name="TextBox 18">
            <a:extLst>
              <a:ext uri="{FF2B5EF4-FFF2-40B4-BE49-F238E27FC236}">
                <a16:creationId xmlns:a16="http://schemas.microsoft.com/office/drawing/2014/main" id="{91A5BD56-3F89-66F4-FEAD-43ED345012EC}"/>
              </a:ext>
            </a:extLst>
          </p:cNvPr>
          <p:cNvSpPr txBox="1"/>
          <p:nvPr/>
        </p:nvSpPr>
        <p:spPr>
          <a:xfrm>
            <a:off x="109422" y="4210669"/>
            <a:ext cx="6179295" cy="754053"/>
          </a:xfrm>
          <a:prstGeom prst="rect">
            <a:avLst/>
          </a:prstGeom>
          <a:noFill/>
        </p:spPr>
        <p:txBody>
          <a:bodyPr wrap="square">
            <a:spAutoFit/>
          </a:bodyPr>
          <a:lstStyle/>
          <a:p>
            <a:r>
              <a:rPr lang="en-ZA" sz="1400" b="1" dirty="0">
                <a:solidFill>
                  <a:srgbClr val="000000"/>
                </a:solidFill>
                <a:latin typeface="Roboto" panose="02000000000000000000" pitchFamily="2" charset="0"/>
              </a:rPr>
              <a:t>NB: </a:t>
            </a:r>
            <a:r>
              <a:rPr lang="en-ZA" sz="1400" b="1" dirty="0">
                <a:latin typeface="Roboto" panose="02000000000000000000" pitchFamily="2" charset="0"/>
              </a:rPr>
              <a:t>This is Earthly </a:t>
            </a:r>
            <a:r>
              <a:rPr lang="en-ZA" sz="1500" b="1" dirty="0">
                <a:latin typeface="Roboto" panose="02000000000000000000" pitchFamily="2" charset="0"/>
              </a:rPr>
              <a:t>Touch</a:t>
            </a:r>
            <a:r>
              <a:rPr lang="en-ZA" sz="1400" b="1" dirty="0">
                <a:latin typeface="Roboto" panose="02000000000000000000" pitchFamily="2" charset="0"/>
              </a:rPr>
              <a:t> Foundation’s 4</a:t>
            </a:r>
            <a:r>
              <a:rPr lang="en-ZA" sz="1400" b="1" baseline="30000" dirty="0">
                <a:latin typeface="Roboto" panose="02000000000000000000" pitchFamily="2" charset="0"/>
              </a:rPr>
              <a:t>th</a:t>
            </a:r>
            <a:r>
              <a:rPr lang="en-ZA" sz="1400" b="1" dirty="0">
                <a:latin typeface="Roboto" panose="02000000000000000000" pitchFamily="2" charset="0"/>
              </a:rPr>
              <a:t> project, launched in </a:t>
            </a:r>
          </a:p>
          <a:p>
            <a:r>
              <a:rPr lang="en-ZA" sz="1400" b="1" dirty="0">
                <a:latin typeface="Roboto" panose="02000000000000000000" pitchFamily="2" charset="0"/>
              </a:rPr>
              <a:t>       July 2025</a:t>
            </a:r>
            <a:endParaRPr lang="en-ZA" sz="1400" dirty="0"/>
          </a:p>
          <a:p>
            <a:pPr>
              <a:buNone/>
            </a:pPr>
            <a:endParaRPr lang="en-ZA" sz="1400" dirty="0">
              <a:solidFill>
                <a:srgbClr val="FF0000"/>
              </a:solidFill>
              <a:effectLst/>
            </a:endParaRPr>
          </a:p>
        </p:txBody>
      </p:sp>
    </p:spTree>
    <p:extLst>
      <p:ext uri="{BB962C8B-B14F-4D97-AF65-F5344CB8AC3E}">
        <p14:creationId xmlns:p14="http://schemas.microsoft.com/office/powerpoint/2010/main" val="406273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2B72-026C-1A0C-5D1E-36F63CD71C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0642D5-5A9D-4A87-6489-99F7114A3004}"/>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C17359B-259A-CCBC-94D9-973C2FE69580}"/>
              </a:ext>
            </a:extLst>
          </p:cNvPr>
          <p:cNvSpPr txBox="1"/>
          <p:nvPr/>
        </p:nvSpPr>
        <p:spPr>
          <a:xfrm>
            <a:off x="1086619" y="503946"/>
            <a:ext cx="9434919"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ZA" sz="4000" b="1" dirty="0">
                <a:latin typeface="Roboto" panose="02000000000000000000" pitchFamily="2" charset="0"/>
                <a:ea typeface="Roboto" panose="02000000000000000000" pitchFamily="2" charset="0"/>
                <a:cs typeface="Roboto" panose="02000000000000000000" pitchFamily="2" charset="0"/>
              </a:rPr>
              <a:t>Project – ECO Education Centre</a:t>
            </a:r>
            <a:endParaRPr lang="en-ZA" sz="4000"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sz="4000" dirty="0">
              <a:effectLst/>
            </a:endParaRPr>
          </a:p>
        </p:txBody>
      </p:sp>
      <p:sp>
        <p:nvSpPr>
          <p:cNvPr id="6" name="Rectangle 5">
            <a:extLst>
              <a:ext uri="{FF2B5EF4-FFF2-40B4-BE49-F238E27FC236}">
                <a16:creationId xmlns:a16="http://schemas.microsoft.com/office/drawing/2014/main" id="{1F180C42-77BF-113D-D554-5760DFAE4C65}"/>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2D93D6-3D3E-58B5-0F93-E994E3CA7B56}"/>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449087D-D99F-871E-3AD0-7E00EAED2BBE}"/>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Earthly Touch Foundation | forgood">
            <a:extLst>
              <a:ext uri="{FF2B5EF4-FFF2-40B4-BE49-F238E27FC236}">
                <a16:creationId xmlns:a16="http://schemas.microsoft.com/office/drawing/2014/main" id="{65045A26-5AFD-FC97-C4E6-0973E71FF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1F7929-C572-AAA7-B85F-85DB7BD7756F}"/>
              </a:ext>
            </a:extLst>
          </p:cNvPr>
          <p:cNvSpPr txBox="1"/>
          <p:nvPr/>
        </p:nvSpPr>
        <p:spPr>
          <a:xfrm>
            <a:off x="7749" y="2135619"/>
            <a:ext cx="6179295" cy="369332"/>
          </a:xfrm>
          <a:prstGeom prst="rect">
            <a:avLst/>
          </a:prstGeom>
          <a:noFill/>
        </p:spPr>
        <p:txBody>
          <a:bodyPr wrap="square">
            <a:spAutoFit/>
          </a:bodyPr>
          <a:lstStyle/>
          <a:p>
            <a:pPr>
              <a:buNone/>
            </a:pPr>
            <a:r>
              <a:rPr lang="en-ZA" b="1" dirty="0">
                <a:solidFill>
                  <a:srgbClr val="000000"/>
                </a:solidFill>
                <a:latin typeface="Roboto" panose="02000000000000000000" pitchFamily="2" charset="0"/>
              </a:rPr>
              <a:t>The project setup has commenced from July 2025</a:t>
            </a:r>
            <a:endParaRPr lang="en-ZA" dirty="0">
              <a:effectLst/>
            </a:endParaRPr>
          </a:p>
        </p:txBody>
      </p:sp>
      <p:sp>
        <p:nvSpPr>
          <p:cNvPr id="9" name="TextBox 8">
            <a:extLst>
              <a:ext uri="{FF2B5EF4-FFF2-40B4-BE49-F238E27FC236}">
                <a16:creationId xmlns:a16="http://schemas.microsoft.com/office/drawing/2014/main" id="{279D2A2E-2563-8B72-B89D-D629B281B3A7}"/>
              </a:ext>
            </a:extLst>
          </p:cNvPr>
          <p:cNvSpPr txBox="1"/>
          <p:nvPr/>
        </p:nvSpPr>
        <p:spPr>
          <a:xfrm>
            <a:off x="127671" y="2901220"/>
            <a:ext cx="5306044" cy="3323987"/>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S</a:t>
            </a:r>
            <a:r>
              <a:rPr lang="en-ZA" sz="1600" b="1" dirty="0">
                <a:solidFill>
                  <a:srgbClr val="000000"/>
                </a:solidFill>
                <a:latin typeface="Roboto" panose="02000000000000000000" pitchFamily="2" charset="0"/>
              </a:rPr>
              <a:t>pecifications:</a:t>
            </a:r>
          </a:p>
          <a:p>
            <a:pPr>
              <a:buNone/>
            </a:pPr>
            <a:endParaRPr lang="en-ZA" sz="1400" b="1" dirty="0">
              <a:solidFill>
                <a:srgbClr val="FF0000"/>
              </a:solidFill>
              <a:effectLst/>
              <a:latin typeface="Roboto" panose="02000000000000000000" pitchFamily="2" charset="0"/>
            </a:endParaRPr>
          </a:p>
          <a:p>
            <a:pPr marL="285750" indent="-285750">
              <a:buFont typeface="Wingdings" pitchFamily="2" charset="2"/>
              <a:buChar char="v"/>
            </a:pPr>
            <a:r>
              <a:rPr lang="en-ZA" sz="1500" dirty="0">
                <a:effectLst/>
                <a:latin typeface="Roboto" panose="02000000000000000000" pitchFamily="2" charset="0"/>
              </a:rPr>
              <a:t>Tot</a:t>
            </a:r>
            <a:r>
              <a:rPr lang="en-ZA" sz="1500" dirty="0">
                <a:latin typeface="Roboto" panose="02000000000000000000" pitchFamily="2" charset="0"/>
              </a:rPr>
              <a:t>al Site Area: 500m2 floor area (estimate)</a:t>
            </a:r>
          </a:p>
          <a:p>
            <a:pPr marL="285750" indent="-285750">
              <a:buFont typeface="Wingdings" pitchFamily="2" charset="2"/>
              <a:buChar char="v"/>
            </a:pPr>
            <a:r>
              <a:rPr lang="en-ZA" sz="1500" dirty="0">
                <a:latin typeface="Roboto" panose="02000000000000000000" pitchFamily="2" charset="0"/>
              </a:rPr>
              <a:t>Setup 3 Eco-Education Buildings on 348m2 </a:t>
            </a:r>
          </a:p>
          <a:p>
            <a:r>
              <a:rPr lang="en-ZA" sz="1500" dirty="0">
                <a:solidFill>
                  <a:srgbClr val="000000"/>
                </a:solidFill>
                <a:latin typeface="Roboto" panose="02000000000000000000" pitchFamily="2" charset="0"/>
              </a:rPr>
              <a:t>      floor area</a:t>
            </a:r>
          </a:p>
          <a:p>
            <a:pPr marL="285750" indent="-285750">
              <a:buFont typeface="Wingdings" pitchFamily="2" charset="2"/>
              <a:buChar char="v"/>
            </a:pPr>
            <a:r>
              <a:rPr lang="en-ZA" sz="1500" dirty="0">
                <a:solidFill>
                  <a:srgbClr val="000000"/>
                </a:solidFill>
                <a:latin typeface="Roboto" panose="02000000000000000000" pitchFamily="2" charset="0"/>
              </a:rPr>
              <a:t>ECD Centre</a:t>
            </a:r>
          </a:p>
          <a:p>
            <a:pPr marL="285750" indent="-285750">
              <a:buFont typeface="Wingdings" pitchFamily="2" charset="2"/>
              <a:buChar char="v"/>
            </a:pPr>
            <a:r>
              <a:rPr lang="en-ZA" sz="1500" dirty="0">
                <a:solidFill>
                  <a:srgbClr val="000000"/>
                </a:solidFill>
                <a:latin typeface="Roboto" panose="02000000000000000000" pitchFamily="2" charset="0"/>
              </a:rPr>
              <a:t>Khensani’s Collection extra lesson school</a:t>
            </a:r>
          </a:p>
          <a:p>
            <a:pPr marL="285750" indent="-285750">
              <a:buFont typeface="Wingdings" pitchFamily="2" charset="2"/>
              <a:buChar char="v"/>
            </a:pPr>
            <a:r>
              <a:rPr lang="en-ZA" sz="1500" dirty="0">
                <a:solidFill>
                  <a:srgbClr val="000000"/>
                </a:solidFill>
                <a:latin typeface="Roboto" panose="02000000000000000000" pitchFamily="2" charset="0"/>
              </a:rPr>
              <a:t>Vocational Training Centre</a:t>
            </a:r>
          </a:p>
          <a:p>
            <a:pPr marL="285750" indent="-285750">
              <a:buFont typeface="Wingdings" pitchFamily="2" charset="2"/>
              <a:buChar char="v"/>
            </a:pPr>
            <a:r>
              <a:rPr lang="en-ZA" sz="1500" dirty="0">
                <a:solidFill>
                  <a:srgbClr val="000000"/>
                </a:solidFill>
                <a:latin typeface="Roboto" panose="02000000000000000000" pitchFamily="2" charset="0"/>
              </a:rPr>
              <a:t>3 storerooms</a:t>
            </a:r>
          </a:p>
          <a:p>
            <a:pPr marL="285750" indent="-285750">
              <a:buFont typeface="Wingdings" pitchFamily="2" charset="2"/>
              <a:buChar char="v"/>
            </a:pPr>
            <a:r>
              <a:rPr lang="en-ZA" sz="1500" dirty="0">
                <a:solidFill>
                  <a:srgbClr val="000000"/>
                </a:solidFill>
                <a:latin typeface="Roboto" panose="02000000000000000000" pitchFamily="2" charset="0"/>
              </a:rPr>
              <a:t>2 Security Rooms</a:t>
            </a:r>
          </a:p>
          <a:p>
            <a:pPr marL="285750" indent="-285750">
              <a:buFont typeface="Wingdings" pitchFamily="2" charset="2"/>
              <a:buChar char="v"/>
            </a:pPr>
            <a:r>
              <a:rPr lang="en-ZA" sz="1500" dirty="0">
                <a:solidFill>
                  <a:srgbClr val="000000"/>
                </a:solidFill>
                <a:latin typeface="Roboto" panose="02000000000000000000" pitchFamily="2" charset="0"/>
              </a:rPr>
              <a:t>Sickbay</a:t>
            </a:r>
          </a:p>
          <a:p>
            <a:pPr marL="285750" indent="-285750">
              <a:buFont typeface="Wingdings" pitchFamily="2" charset="2"/>
              <a:buChar char="v"/>
            </a:pPr>
            <a:r>
              <a:rPr lang="en-ZA" sz="1500" dirty="0">
                <a:solidFill>
                  <a:srgbClr val="000000"/>
                </a:solidFill>
                <a:latin typeface="Roboto" panose="02000000000000000000" pitchFamily="2" charset="0"/>
              </a:rPr>
              <a:t>6 Ablutions</a:t>
            </a:r>
          </a:p>
          <a:p>
            <a:pPr marL="285750" indent="-285750">
              <a:buFont typeface="Wingdings" pitchFamily="2" charset="2"/>
              <a:buChar char="v"/>
            </a:pPr>
            <a:r>
              <a:rPr lang="en-ZA" sz="1500" dirty="0">
                <a:solidFill>
                  <a:srgbClr val="000000"/>
                </a:solidFill>
                <a:latin typeface="Roboto" panose="02000000000000000000" pitchFamily="2" charset="0"/>
              </a:rPr>
              <a:t>Community gardens</a:t>
            </a:r>
          </a:p>
          <a:p>
            <a:pPr marL="285750" indent="-285750">
              <a:buFont typeface="Wingdings" pitchFamily="2" charset="2"/>
              <a:buChar char="v"/>
            </a:pPr>
            <a:endParaRPr lang="en-ZA" sz="1500" dirty="0">
              <a:effectLst/>
            </a:endParaRPr>
          </a:p>
        </p:txBody>
      </p:sp>
      <p:sp>
        <p:nvSpPr>
          <p:cNvPr id="10" name="TextBox 9">
            <a:extLst>
              <a:ext uri="{FF2B5EF4-FFF2-40B4-BE49-F238E27FC236}">
                <a16:creationId xmlns:a16="http://schemas.microsoft.com/office/drawing/2014/main" id="{19759875-0DCC-9A77-CE0A-47F72F970F24}"/>
              </a:ext>
            </a:extLst>
          </p:cNvPr>
          <p:cNvSpPr txBox="1"/>
          <p:nvPr/>
        </p:nvSpPr>
        <p:spPr>
          <a:xfrm>
            <a:off x="5604122" y="3138646"/>
            <a:ext cx="6179295" cy="1954381"/>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Environmental Sustainability Contribution</a:t>
            </a:r>
            <a:endParaRPr lang="en-ZA" sz="1600" b="1" dirty="0">
              <a:solidFill>
                <a:srgbClr val="000000"/>
              </a:solidFill>
              <a:latin typeface="Roboto" panose="02000000000000000000" pitchFamily="2" charset="0"/>
            </a:endParaRPr>
          </a:p>
          <a:p>
            <a:pPr>
              <a:buNone/>
            </a:pPr>
            <a:endParaRPr lang="en-ZA" sz="1500" dirty="0">
              <a:solidFill>
                <a:srgbClr val="000000"/>
              </a:solidFill>
              <a:effectLst/>
              <a:latin typeface="Roboto" panose="02000000000000000000" pitchFamily="2" charset="0"/>
            </a:endParaRPr>
          </a:p>
          <a:p>
            <a:pPr marL="285750" indent="-285750">
              <a:buFont typeface="Wingdings" pitchFamily="2" charset="2"/>
              <a:buChar char="v"/>
            </a:pPr>
            <a:r>
              <a:rPr lang="en-ZA" sz="1500" dirty="0">
                <a:latin typeface="Roboto" panose="02000000000000000000" pitchFamily="2" charset="0"/>
                <a:ea typeface="Roboto" panose="02000000000000000000" pitchFamily="2" charset="0"/>
                <a:cs typeface="Roboto" panose="02000000000000000000" pitchFamily="2" charset="0"/>
              </a:rPr>
              <a:t>The centre will use 200 000 Eco bricks diverting 121 tons of waste plastic from the landfills</a:t>
            </a:r>
          </a:p>
          <a:p>
            <a:pPr marL="285750" indent="-285750">
              <a:buFont typeface="Wingdings" pitchFamily="2" charset="2"/>
              <a:buChar char="v"/>
            </a:pPr>
            <a:r>
              <a:rPr lang="en-ZA" sz="1500" dirty="0">
                <a:latin typeface="Roboto" panose="02000000000000000000" pitchFamily="2" charset="0"/>
              </a:rPr>
              <a:t>110 tCO</a:t>
            </a:r>
            <a:r>
              <a:rPr lang="en-ZA" sz="1500" baseline="-25000" dirty="0">
                <a:latin typeface="Roboto" panose="02000000000000000000" pitchFamily="2" charset="0"/>
              </a:rPr>
              <a:t>2</a:t>
            </a:r>
            <a:r>
              <a:rPr lang="en-ZA" sz="1500" dirty="0">
                <a:latin typeface="Roboto" panose="02000000000000000000" pitchFamily="2" charset="0"/>
              </a:rPr>
              <a:t> </a:t>
            </a:r>
            <a:r>
              <a:rPr lang="en-ZA" sz="1500" dirty="0">
                <a:solidFill>
                  <a:srgbClr val="000000"/>
                </a:solidFill>
                <a:latin typeface="Roboto" panose="02000000000000000000" pitchFamily="2" charset="0"/>
              </a:rPr>
              <a:t>emission will be saved from the environment</a:t>
            </a:r>
          </a:p>
          <a:p>
            <a:pPr marL="285750" indent="-285750">
              <a:buFont typeface="Wingdings" pitchFamily="2" charset="2"/>
              <a:buChar char="v"/>
            </a:pPr>
            <a:r>
              <a:rPr lang="en-ZA" sz="1500" dirty="0">
                <a:solidFill>
                  <a:srgbClr val="000000"/>
                </a:solidFill>
                <a:latin typeface="Roboto" panose="02000000000000000000" pitchFamily="2" charset="0"/>
              </a:rPr>
              <a:t>Roof Rain Water harvesting</a:t>
            </a:r>
          </a:p>
          <a:p>
            <a:pPr marL="285750" indent="-285750">
              <a:buFont typeface="Wingdings" pitchFamily="2" charset="2"/>
              <a:buChar char="v"/>
            </a:pPr>
            <a:r>
              <a:rPr lang="en-ZA" sz="1500" dirty="0">
                <a:latin typeface="Roboto" panose="02000000000000000000" pitchFamily="2" charset="0"/>
              </a:rPr>
              <a:t>Solar powered, 10kW system</a:t>
            </a:r>
          </a:p>
          <a:p>
            <a:pPr marL="285750" indent="-285750">
              <a:buFont typeface="Wingdings" pitchFamily="2" charset="2"/>
              <a:buChar char="v"/>
            </a:pPr>
            <a:r>
              <a:rPr lang="en-ZA" sz="1500" dirty="0">
                <a:latin typeface="Roboto" panose="02000000000000000000" pitchFamily="2" charset="0"/>
              </a:rPr>
              <a:t>Recycling of food waste into compost</a:t>
            </a:r>
          </a:p>
        </p:txBody>
      </p:sp>
      <p:cxnSp>
        <p:nvCxnSpPr>
          <p:cNvPr id="3" name="Straight Connector 2">
            <a:extLst>
              <a:ext uri="{FF2B5EF4-FFF2-40B4-BE49-F238E27FC236}">
                <a16:creationId xmlns:a16="http://schemas.microsoft.com/office/drawing/2014/main" id="{9512FDEC-392F-D73F-4C10-71E59AA48203}"/>
              </a:ext>
            </a:extLst>
          </p:cNvPr>
          <p:cNvCxnSpPr>
            <a:cxnSpLocks/>
          </p:cNvCxnSpPr>
          <p:nvPr/>
        </p:nvCxnSpPr>
        <p:spPr>
          <a:xfrm>
            <a:off x="5433715" y="3216347"/>
            <a:ext cx="0" cy="281735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8606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9FBAE-D11D-6B95-1652-C0922A8EE9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FED9FF-909B-8838-C91B-7BB0B09A4F07}"/>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64F176-5270-ECBE-076D-1A7C793B25E2}"/>
              </a:ext>
            </a:extLst>
          </p:cNvPr>
          <p:cNvSpPr txBox="1"/>
          <p:nvPr/>
        </p:nvSpPr>
        <p:spPr>
          <a:xfrm>
            <a:off x="1086619" y="503946"/>
            <a:ext cx="9434919"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ZA" sz="4000" b="1" dirty="0">
                <a:latin typeface="Roboto" panose="02000000000000000000" pitchFamily="2" charset="0"/>
                <a:ea typeface="Roboto" panose="02000000000000000000" pitchFamily="2" charset="0"/>
                <a:cs typeface="Roboto" panose="02000000000000000000" pitchFamily="2" charset="0"/>
              </a:rPr>
              <a:t>Project – ECO Education Centre</a:t>
            </a:r>
            <a:endParaRPr lang="en-ZA" sz="4000"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sz="4000" dirty="0">
              <a:effectLst/>
            </a:endParaRPr>
          </a:p>
        </p:txBody>
      </p:sp>
      <p:sp>
        <p:nvSpPr>
          <p:cNvPr id="6" name="Rectangle 5">
            <a:extLst>
              <a:ext uri="{FF2B5EF4-FFF2-40B4-BE49-F238E27FC236}">
                <a16:creationId xmlns:a16="http://schemas.microsoft.com/office/drawing/2014/main" id="{00B1F194-8E31-856B-7594-BB81248D7603}"/>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7152A6-7DB8-B3D2-97B6-DE813650B5E0}"/>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4DDCA71-1E7A-DB94-35A3-F70D1794F84A}"/>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Earthly Touch Foundation | forgood">
            <a:extLst>
              <a:ext uri="{FF2B5EF4-FFF2-40B4-BE49-F238E27FC236}">
                <a16:creationId xmlns:a16="http://schemas.microsoft.com/office/drawing/2014/main" id="{16BD3D5F-1061-0EBE-1CED-8806E579C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2FBDA24-6EA0-B19A-8459-1DBCF2995B54}"/>
              </a:ext>
            </a:extLst>
          </p:cNvPr>
          <p:cNvCxnSpPr>
            <a:cxnSpLocks/>
          </p:cNvCxnSpPr>
          <p:nvPr/>
        </p:nvCxnSpPr>
        <p:spPr>
          <a:xfrm>
            <a:off x="5751393" y="2728686"/>
            <a:ext cx="0" cy="2971667"/>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9118C8DD-07E9-9EAC-3BE2-9488BE315D09}"/>
              </a:ext>
            </a:extLst>
          </p:cNvPr>
          <p:cNvSpPr txBox="1"/>
          <p:nvPr/>
        </p:nvSpPr>
        <p:spPr>
          <a:xfrm>
            <a:off x="356152" y="2487161"/>
            <a:ext cx="4879137" cy="2862322"/>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Impac</a:t>
            </a:r>
            <a:r>
              <a:rPr lang="en-ZA" sz="1600" b="1" dirty="0">
                <a:solidFill>
                  <a:srgbClr val="000000"/>
                </a:solidFill>
                <a:latin typeface="Roboto" panose="02000000000000000000" pitchFamily="2" charset="0"/>
              </a:rPr>
              <a:t>t on Education</a:t>
            </a:r>
          </a:p>
          <a:p>
            <a:pPr>
              <a:buNone/>
            </a:pPr>
            <a:endParaRPr lang="en-ZA" sz="1400" b="1" dirty="0">
              <a:solidFill>
                <a:srgbClr val="000000"/>
              </a:solidFill>
              <a:effectLst/>
              <a:latin typeface="Roboto" panose="02000000000000000000" pitchFamily="2" charset="0"/>
            </a:endParaRPr>
          </a:p>
          <a:p>
            <a:r>
              <a:rPr lang="en-ZA" sz="1500" dirty="0">
                <a:solidFill>
                  <a:srgbClr val="000000"/>
                </a:solidFill>
                <a:latin typeface="Roboto" panose="02000000000000000000" pitchFamily="2" charset="0"/>
              </a:rPr>
              <a:t>Access to better quality education by enabling</a:t>
            </a:r>
          </a:p>
          <a:p>
            <a:endParaRPr lang="en-ZA" sz="1500" dirty="0">
              <a:solidFill>
                <a:srgbClr val="000000"/>
              </a:solidFill>
              <a:latin typeface="Roboto" panose="02000000000000000000" pitchFamily="2" charset="0"/>
            </a:endParaRPr>
          </a:p>
          <a:p>
            <a:pPr marL="742950" lvl="1" indent="-285750">
              <a:buFont typeface="Wingdings" pitchFamily="2" charset="2"/>
              <a:buChar char="v"/>
            </a:pPr>
            <a:r>
              <a:rPr lang="en-ZA" sz="1500" dirty="0">
                <a:solidFill>
                  <a:srgbClr val="000000"/>
                </a:solidFill>
                <a:latin typeface="Roboto" panose="02000000000000000000" pitchFamily="2" charset="0"/>
              </a:rPr>
              <a:t>+-200 children will benefit from the below</a:t>
            </a:r>
          </a:p>
          <a:p>
            <a:pPr marL="1200150" lvl="2" indent="-285750">
              <a:buFont typeface="Wingdings" pitchFamily="2" charset="2"/>
              <a:buChar char="v"/>
            </a:pPr>
            <a:r>
              <a:rPr lang="en-ZA" sz="1500" dirty="0">
                <a:solidFill>
                  <a:srgbClr val="000000"/>
                </a:solidFill>
                <a:latin typeface="Roboto" panose="02000000000000000000" pitchFamily="2" charset="0"/>
              </a:rPr>
              <a:t>Age 1-5 will access the ECD Centre</a:t>
            </a:r>
          </a:p>
          <a:p>
            <a:pPr marL="1200150" lvl="2" indent="-285750">
              <a:buFont typeface="Wingdings" pitchFamily="2" charset="2"/>
              <a:buChar char="v"/>
            </a:pPr>
            <a:r>
              <a:rPr lang="en-ZA" sz="1500" dirty="0">
                <a:solidFill>
                  <a:srgbClr val="000000"/>
                </a:solidFill>
                <a:latin typeface="Roboto" panose="02000000000000000000" pitchFamily="2" charset="0"/>
              </a:rPr>
              <a:t>Age grade 1 – 12 will benefit from extra lessons</a:t>
            </a:r>
          </a:p>
          <a:p>
            <a:pPr marL="1200150" lvl="2" indent="-285750">
              <a:buFont typeface="Wingdings" pitchFamily="2" charset="2"/>
              <a:buChar char="v"/>
            </a:pPr>
            <a:r>
              <a:rPr lang="en-ZA" sz="1500" dirty="0">
                <a:solidFill>
                  <a:srgbClr val="000000"/>
                </a:solidFill>
                <a:latin typeface="Roboto" panose="02000000000000000000" pitchFamily="2" charset="0"/>
              </a:rPr>
              <a:t>Technology training (Robotics, AI, Coding training) </a:t>
            </a:r>
          </a:p>
          <a:p>
            <a:pPr marL="742950" lvl="1" indent="-285750">
              <a:buFont typeface="Wingdings" pitchFamily="2" charset="2"/>
              <a:buChar char="v"/>
            </a:pPr>
            <a:r>
              <a:rPr lang="en-ZA" sz="1500" dirty="0">
                <a:solidFill>
                  <a:srgbClr val="000000"/>
                </a:solidFill>
                <a:latin typeface="Roboto" panose="02000000000000000000" pitchFamily="2" charset="0"/>
              </a:rPr>
              <a:t>Playground access</a:t>
            </a:r>
          </a:p>
          <a:p>
            <a:pPr marL="285750" indent="-285750">
              <a:buFont typeface="Wingdings" pitchFamily="2" charset="2"/>
              <a:buChar char="v"/>
            </a:pPr>
            <a:endParaRPr lang="en-ZA" sz="1500" dirty="0">
              <a:effectLst/>
            </a:endParaRPr>
          </a:p>
        </p:txBody>
      </p:sp>
      <p:sp>
        <p:nvSpPr>
          <p:cNvPr id="7" name="TextBox 6">
            <a:extLst>
              <a:ext uri="{FF2B5EF4-FFF2-40B4-BE49-F238E27FC236}">
                <a16:creationId xmlns:a16="http://schemas.microsoft.com/office/drawing/2014/main" id="{13B65F19-7C4D-9EF4-DF38-DDDA0E17FDFA}"/>
              </a:ext>
            </a:extLst>
          </p:cNvPr>
          <p:cNvSpPr txBox="1"/>
          <p:nvPr/>
        </p:nvSpPr>
        <p:spPr>
          <a:xfrm>
            <a:off x="6054991" y="2486000"/>
            <a:ext cx="5235446" cy="3323987"/>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Impact on Communities</a:t>
            </a:r>
          </a:p>
          <a:p>
            <a:pPr>
              <a:buNone/>
            </a:pPr>
            <a:endParaRPr lang="en-ZA" sz="1400" b="1" dirty="0">
              <a:solidFill>
                <a:srgbClr val="000000"/>
              </a:solidFill>
              <a:latin typeface="Roboto" panose="02000000000000000000" pitchFamily="2" charset="0"/>
            </a:endParaRPr>
          </a:p>
          <a:p>
            <a:r>
              <a:rPr lang="en-ZA" sz="1500" dirty="0">
                <a:solidFill>
                  <a:srgbClr val="000000"/>
                </a:solidFill>
                <a:latin typeface="Roboto" panose="02000000000000000000" pitchFamily="2" charset="0"/>
              </a:rPr>
              <a:t>Financial upliftment and inclusion by enabling</a:t>
            </a:r>
          </a:p>
          <a:p>
            <a:endParaRPr lang="en-ZA" sz="1500" dirty="0">
              <a:solidFill>
                <a:srgbClr val="000000"/>
              </a:solidFill>
              <a:latin typeface="Roboto" panose="02000000000000000000" pitchFamily="2" charset="0"/>
            </a:endParaRPr>
          </a:p>
          <a:p>
            <a:pPr marL="742950" lvl="1" indent="-285750">
              <a:buFont typeface="Wingdings" pitchFamily="2" charset="2"/>
              <a:buChar char="v"/>
            </a:pPr>
            <a:r>
              <a:rPr lang="en-ZA" sz="1500" dirty="0">
                <a:solidFill>
                  <a:srgbClr val="000000"/>
                </a:solidFill>
                <a:latin typeface="Roboto" panose="02000000000000000000" pitchFamily="2" charset="0"/>
              </a:rPr>
              <a:t>+-50 jobs yearly to be created through vocational training focused on empowering women and youth </a:t>
            </a:r>
          </a:p>
          <a:p>
            <a:pPr marL="742950" lvl="1" indent="-285750">
              <a:buFont typeface="Wingdings" pitchFamily="2" charset="2"/>
              <a:buChar char="v"/>
            </a:pPr>
            <a:r>
              <a:rPr lang="en-ZA" sz="1500" dirty="0">
                <a:solidFill>
                  <a:srgbClr val="000000"/>
                </a:solidFill>
                <a:latin typeface="Roboto" panose="02000000000000000000" pitchFamily="2" charset="0"/>
              </a:rPr>
              <a:t>Community gardening and education impacting +- 400 families</a:t>
            </a:r>
          </a:p>
          <a:p>
            <a:pPr marL="742950" lvl="1" indent="-285750">
              <a:buFont typeface="Wingdings" pitchFamily="2" charset="2"/>
              <a:buChar char="v"/>
            </a:pPr>
            <a:r>
              <a:rPr lang="en-ZA" sz="1500" dirty="0">
                <a:solidFill>
                  <a:srgbClr val="000000"/>
                </a:solidFill>
                <a:effectLst/>
                <a:latin typeface="Roboto" panose="02000000000000000000" pitchFamily="2" charset="0"/>
              </a:rPr>
              <a:t>Entrepreneurship training for both primary </a:t>
            </a:r>
            <a:r>
              <a:rPr lang="en-ZA" sz="1500" dirty="0">
                <a:solidFill>
                  <a:srgbClr val="000000"/>
                </a:solidFill>
                <a:latin typeface="Roboto" panose="02000000000000000000" pitchFamily="2" charset="0"/>
              </a:rPr>
              <a:t>&amp;</a:t>
            </a:r>
            <a:r>
              <a:rPr lang="en-ZA" sz="1500" dirty="0">
                <a:solidFill>
                  <a:srgbClr val="000000"/>
                </a:solidFill>
                <a:effectLst/>
                <a:latin typeface="Roboto" panose="02000000000000000000" pitchFamily="2" charset="0"/>
              </a:rPr>
              <a:t> high school students, and vocational centre trainees</a:t>
            </a:r>
          </a:p>
          <a:p>
            <a:pPr marL="742950" lvl="1" indent="-285750">
              <a:buFont typeface="Wingdings" pitchFamily="2" charset="2"/>
              <a:buChar char="v"/>
            </a:pPr>
            <a:r>
              <a:rPr lang="en-ZA" sz="1500" dirty="0">
                <a:solidFill>
                  <a:srgbClr val="000000"/>
                </a:solidFill>
                <a:effectLst/>
                <a:latin typeface="Roboto" panose="02000000000000000000" pitchFamily="2" charset="0"/>
              </a:rPr>
              <a:t>+- 30 jobs created during the construction process</a:t>
            </a:r>
          </a:p>
          <a:p>
            <a:pPr marL="742950" lvl="1" indent="-285750">
              <a:buFont typeface="Wingdings" pitchFamily="2" charset="2"/>
              <a:buChar char="v"/>
            </a:pPr>
            <a:r>
              <a:rPr lang="en-ZA" sz="1500" dirty="0">
                <a:solidFill>
                  <a:srgbClr val="000000"/>
                </a:solidFill>
                <a:latin typeface="Roboto" panose="02000000000000000000" pitchFamily="2" charset="0"/>
              </a:rPr>
              <a:t>Over 2000 people will be involved in plastic pollution and ecobrick making awareness workshops</a:t>
            </a:r>
            <a:endParaRPr lang="en-ZA" sz="1500" dirty="0">
              <a:effectLst/>
            </a:endParaRPr>
          </a:p>
        </p:txBody>
      </p:sp>
    </p:spTree>
    <p:extLst>
      <p:ext uri="{BB962C8B-B14F-4D97-AF65-F5344CB8AC3E}">
        <p14:creationId xmlns:p14="http://schemas.microsoft.com/office/powerpoint/2010/main" val="274795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9FBAE-D11D-6B95-1652-C0922A8EE9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FED9FF-909B-8838-C91B-7BB0B09A4F07}"/>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64F176-5270-ECBE-076D-1A7C793B25E2}"/>
              </a:ext>
            </a:extLst>
          </p:cNvPr>
          <p:cNvSpPr txBox="1"/>
          <p:nvPr/>
        </p:nvSpPr>
        <p:spPr>
          <a:xfrm>
            <a:off x="1086619" y="503946"/>
            <a:ext cx="9434919"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The </a:t>
            </a:r>
            <a:r>
              <a:rPr lang="en-ZA" sz="4000" b="1" dirty="0">
                <a:latin typeface="Roboto" panose="02000000000000000000" pitchFamily="2" charset="0"/>
                <a:ea typeface="Roboto" panose="02000000000000000000" pitchFamily="2" charset="0"/>
                <a:cs typeface="Roboto" panose="02000000000000000000" pitchFamily="2" charset="0"/>
              </a:rPr>
              <a:t>Project – ECO Education Centre</a:t>
            </a:r>
            <a:endParaRPr lang="en-ZA" sz="4000"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sz="4000" dirty="0">
              <a:effectLst/>
            </a:endParaRPr>
          </a:p>
        </p:txBody>
      </p:sp>
      <p:sp>
        <p:nvSpPr>
          <p:cNvPr id="6" name="Rectangle 5">
            <a:extLst>
              <a:ext uri="{FF2B5EF4-FFF2-40B4-BE49-F238E27FC236}">
                <a16:creationId xmlns:a16="http://schemas.microsoft.com/office/drawing/2014/main" id="{00B1F194-8E31-856B-7594-BB81248D7603}"/>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47152A6-7DB8-B3D2-97B6-DE813650B5E0}"/>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4DDCA71-1E7A-DB94-35A3-F70D1794F84A}"/>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Earthly Touch Foundation | forgood">
            <a:extLst>
              <a:ext uri="{FF2B5EF4-FFF2-40B4-BE49-F238E27FC236}">
                <a16:creationId xmlns:a16="http://schemas.microsoft.com/office/drawing/2014/main" id="{16BD3D5F-1061-0EBE-1CED-8806E579C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2FBDA24-6EA0-B19A-8459-1DBCF2995B54}"/>
              </a:ext>
            </a:extLst>
          </p:cNvPr>
          <p:cNvCxnSpPr/>
          <p:nvPr/>
        </p:nvCxnSpPr>
        <p:spPr>
          <a:xfrm>
            <a:off x="5433715" y="2960914"/>
            <a:ext cx="0" cy="2525486"/>
          </a:xfrm>
          <a:prstGeom prst="line">
            <a:avLst/>
          </a:prstGeom>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9118C8DD-07E9-9EAC-3BE2-9488BE315D09}"/>
              </a:ext>
            </a:extLst>
          </p:cNvPr>
          <p:cNvSpPr txBox="1"/>
          <p:nvPr/>
        </p:nvSpPr>
        <p:spPr>
          <a:xfrm>
            <a:off x="332000" y="2728686"/>
            <a:ext cx="4879137" cy="2993127"/>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Impac</a:t>
            </a:r>
            <a:r>
              <a:rPr lang="en-ZA" sz="1600" b="1" dirty="0">
                <a:solidFill>
                  <a:srgbClr val="000000"/>
                </a:solidFill>
                <a:latin typeface="Roboto" panose="02000000000000000000" pitchFamily="2" charset="0"/>
              </a:rPr>
              <a:t>t the Environment</a:t>
            </a:r>
          </a:p>
          <a:p>
            <a:pPr>
              <a:buNone/>
            </a:pPr>
            <a:endParaRPr lang="en-ZA" sz="1500" b="1" dirty="0">
              <a:solidFill>
                <a:srgbClr val="000000"/>
              </a:solidFill>
              <a:effectLst/>
              <a:latin typeface="Roboto" panose="02000000000000000000" pitchFamily="2" charset="0"/>
            </a:endParaRPr>
          </a:p>
          <a:p>
            <a:pPr marL="285750" indent="-285750">
              <a:lnSpc>
                <a:spcPct val="150000"/>
              </a:lnSpc>
              <a:buFont typeface="Wingdings" pitchFamily="2" charset="2"/>
              <a:buChar char="v"/>
            </a:pPr>
            <a:r>
              <a:rPr lang="en-ZA" sz="1500" dirty="0">
                <a:solidFill>
                  <a:srgbClr val="000000"/>
                </a:solidFill>
                <a:latin typeface="Roboto" panose="02000000000000000000" pitchFamily="2" charset="0"/>
              </a:rPr>
              <a:t>Use of green principles for construction</a:t>
            </a:r>
          </a:p>
          <a:p>
            <a:pPr marL="285750" indent="-285750">
              <a:lnSpc>
                <a:spcPct val="150000"/>
              </a:lnSpc>
              <a:buFont typeface="Wingdings" pitchFamily="2" charset="2"/>
              <a:buChar char="v"/>
            </a:pPr>
            <a:r>
              <a:rPr lang="en-ZA" sz="1500" dirty="0">
                <a:solidFill>
                  <a:srgbClr val="000000"/>
                </a:solidFill>
                <a:latin typeface="Roboto" panose="02000000000000000000" pitchFamily="2" charset="0"/>
              </a:rPr>
              <a:t>Use of construction waste materials.</a:t>
            </a:r>
          </a:p>
          <a:p>
            <a:pPr marL="285750" indent="-285750">
              <a:lnSpc>
                <a:spcPct val="150000"/>
              </a:lnSpc>
              <a:buFont typeface="Wingdings" pitchFamily="2" charset="2"/>
              <a:buChar char="v"/>
            </a:pPr>
            <a:r>
              <a:rPr lang="en-ZA" sz="1500" dirty="0">
                <a:solidFill>
                  <a:srgbClr val="000000"/>
                </a:solidFill>
                <a:latin typeface="Roboto" panose="02000000000000000000" pitchFamily="2" charset="0"/>
              </a:rPr>
              <a:t>Use of solar instead of electricity generated power</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ZA" sz="1500" dirty="0">
                <a:solidFill>
                  <a:srgbClr val="000000"/>
                </a:solidFill>
                <a:latin typeface="Roboto" panose="02000000000000000000" pitchFamily="2" charset="0"/>
              </a:rPr>
              <a:t>Use of rain water</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v"/>
              <a:tabLst/>
              <a:defRPr/>
            </a:pPr>
            <a:r>
              <a:rPr kumimoji="0" lang="en-ZA" sz="1500" b="0" i="0" u="none" strike="noStrike" kern="1200" cap="none" spc="0" normalizeH="0" baseline="0" noProof="0" dirty="0">
                <a:ln>
                  <a:noFill/>
                </a:ln>
                <a:solidFill>
                  <a:prstClr val="black"/>
                </a:solidFill>
                <a:effectLst/>
                <a:uLnTx/>
                <a:uFillTx/>
                <a:latin typeface="Roboto" panose="02000000000000000000" pitchFamily="2" charset="0"/>
                <a:ea typeface="+mn-ea"/>
                <a:cs typeface="+mn-cs"/>
              </a:rPr>
              <a:t>Recycling/upcycling </a:t>
            </a:r>
            <a:r>
              <a:rPr kumimoji="0" lang="en-ZA" sz="15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of carpentry waste materials</a:t>
            </a:r>
          </a:p>
          <a:p>
            <a:pPr marL="285750" indent="-285750">
              <a:buFont typeface="Wingdings" pitchFamily="2" charset="2"/>
              <a:buChar char="v"/>
            </a:pPr>
            <a:endParaRPr lang="en-ZA" sz="1500" dirty="0">
              <a:solidFill>
                <a:srgbClr val="000000"/>
              </a:solidFill>
              <a:latin typeface="Roboto" panose="02000000000000000000" pitchFamily="2" charset="0"/>
            </a:endParaRPr>
          </a:p>
          <a:p>
            <a:pPr marL="285750" indent="-285750">
              <a:buFont typeface="Wingdings" pitchFamily="2" charset="2"/>
              <a:buChar char="v"/>
            </a:pPr>
            <a:endParaRPr lang="en-ZA" sz="1500" b="1" dirty="0">
              <a:solidFill>
                <a:srgbClr val="000000"/>
              </a:solidFill>
              <a:latin typeface="Roboto" panose="02000000000000000000" pitchFamily="2" charset="0"/>
            </a:endParaRPr>
          </a:p>
          <a:p>
            <a:endParaRPr lang="en-ZA" sz="1500" dirty="0">
              <a:effectLst/>
            </a:endParaRPr>
          </a:p>
        </p:txBody>
      </p:sp>
      <p:sp>
        <p:nvSpPr>
          <p:cNvPr id="7" name="TextBox 6">
            <a:extLst>
              <a:ext uri="{FF2B5EF4-FFF2-40B4-BE49-F238E27FC236}">
                <a16:creationId xmlns:a16="http://schemas.microsoft.com/office/drawing/2014/main" id="{13B65F19-7C4D-9EF4-DF38-DDDA0E17FDFA}"/>
              </a:ext>
            </a:extLst>
          </p:cNvPr>
          <p:cNvSpPr txBox="1"/>
          <p:nvPr/>
        </p:nvSpPr>
        <p:spPr>
          <a:xfrm>
            <a:off x="5878871" y="2728686"/>
            <a:ext cx="4529170" cy="2646878"/>
          </a:xfrm>
          <a:prstGeom prst="rect">
            <a:avLst/>
          </a:prstGeom>
          <a:noFill/>
        </p:spPr>
        <p:txBody>
          <a:bodyPr wrap="square">
            <a:spAutoFit/>
          </a:bodyPr>
          <a:lstStyle/>
          <a:p>
            <a:pPr>
              <a:buNone/>
            </a:pPr>
            <a:r>
              <a:rPr lang="en-ZA" sz="1600" b="1" dirty="0">
                <a:solidFill>
                  <a:srgbClr val="000000"/>
                </a:solidFill>
                <a:effectLst/>
                <a:latin typeface="Roboto" panose="02000000000000000000" pitchFamily="2" charset="0"/>
              </a:rPr>
              <a:t>Impact on </a:t>
            </a:r>
            <a:r>
              <a:rPr lang="en-ZA" sz="1600" b="1" dirty="0">
                <a:solidFill>
                  <a:srgbClr val="000000"/>
                </a:solidFill>
                <a:latin typeface="Roboto" panose="02000000000000000000" pitchFamily="2" charset="0"/>
              </a:rPr>
              <a:t>Environment</a:t>
            </a:r>
          </a:p>
          <a:p>
            <a:pPr>
              <a:buNone/>
            </a:pPr>
            <a:endParaRPr lang="en-ZA" sz="1500" b="1" dirty="0">
              <a:solidFill>
                <a:srgbClr val="000000"/>
              </a:solidFill>
              <a:latin typeface="Roboto" panose="02000000000000000000" pitchFamily="2" charset="0"/>
            </a:endParaRPr>
          </a:p>
          <a:p>
            <a:pPr marL="285750" indent="-285750">
              <a:buFont typeface="Wingdings" pitchFamily="2" charset="2"/>
              <a:buChar char="v"/>
            </a:pPr>
            <a:r>
              <a:rPr lang="en-ZA" sz="1500" dirty="0">
                <a:latin typeface="Roboto" panose="02000000000000000000" pitchFamily="2" charset="0"/>
              </a:rPr>
              <a:t>Composting using food waste</a:t>
            </a:r>
          </a:p>
          <a:p>
            <a:pPr marL="285750" indent="-285750">
              <a:buFont typeface="Wingdings" pitchFamily="2" charset="2"/>
              <a:buChar char="v"/>
            </a:pPr>
            <a:r>
              <a:rPr lang="en-ZA" sz="1500" dirty="0">
                <a:solidFill>
                  <a:srgbClr val="000000"/>
                </a:solidFill>
                <a:latin typeface="Roboto" panose="02000000000000000000" pitchFamily="2" charset="0"/>
              </a:rPr>
              <a:t>Use of eco- toilets</a:t>
            </a:r>
          </a:p>
          <a:p>
            <a:pPr marL="285750" indent="-285750">
              <a:buFont typeface="Wingdings" pitchFamily="2" charset="2"/>
              <a:buChar char="v"/>
            </a:pPr>
            <a:r>
              <a:rPr lang="en-ZA" sz="1500" dirty="0">
                <a:solidFill>
                  <a:srgbClr val="000000"/>
                </a:solidFill>
                <a:latin typeface="Roboto" panose="02000000000000000000" pitchFamily="2" charset="0"/>
              </a:rPr>
              <a:t>Cleaning up events to keep the community free from litre</a:t>
            </a:r>
          </a:p>
          <a:p>
            <a:pPr marL="285750" indent="-285750">
              <a:buFont typeface="Wingdings" pitchFamily="2" charset="2"/>
              <a:buChar char="v"/>
            </a:pPr>
            <a:r>
              <a:rPr lang="en-ZA" sz="1500" dirty="0">
                <a:latin typeface="Roboto" panose="02000000000000000000" pitchFamily="2" charset="0"/>
              </a:rPr>
              <a:t>Upcycling/recycling of waste textile materials for our sewing projects</a:t>
            </a:r>
          </a:p>
          <a:p>
            <a:pPr marL="285750" indent="-285750">
              <a:buFont typeface="Wingdings" pitchFamily="2" charset="2"/>
              <a:buChar char="v"/>
            </a:pPr>
            <a:r>
              <a:rPr lang="en-ZA" sz="1500" dirty="0">
                <a:latin typeface="Roboto" panose="02000000000000000000" pitchFamily="2" charset="0"/>
              </a:rPr>
              <a:t>Use of non-compliant bottles for jewellery, décor and furniture making</a:t>
            </a:r>
          </a:p>
          <a:p>
            <a:pPr lvl="1"/>
            <a:endParaRPr lang="en-ZA" sz="1500" b="1" dirty="0">
              <a:solidFill>
                <a:srgbClr val="000000"/>
              </a:solidFill>
              <a:latin typeface="Roboto" panose="02000000000000000000" pitchFamily="2" charset="0"/>
            </a:endParaRPr>
          </a:p>
        </p:txBody>
      </p:sp>
    </p:spTree>
    <p:extLst>
      <p:ext uri="{BB962C8B-B14F-4D97-AF65-F5344CB8AC3E}">
        <p14:creationId xmlns:p14="http://schemas.microsoft.com/office/powerpoint/2010/main" val="418644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3620C-4CBA-09C6-A562-83BAD17286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73A19D-F60A-8DAC-5F90-4D8D45059B57}"/>
              </a:ext>
            </a:extLst>
          </p:cNvPr>
          <p:cNvSpPr/>
          <p:nvPr/>
        </p:nvSpPr>
        <p:spPr>
          <a:xfrm>
            <a:off x="-174170" y="-89450"/>
            <a:ext cx="724041" cy="6674748"/>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26C2A4B-0FBB-F915-4E09-A1ACAA4F21FC}"/>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78432B-8E32-2F49-A7D5-F51168511130}"/>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1A9F120-713A-7C37-6805-685DB9B16ADB}"/>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E254B11-CE7B-395C-4D88-F6D4EE9D6B77}"/>
              </a:ext>
            </a:extLst>
          </p:cNvPr>
          <p:cNvSpPr txBox="1"/>
          <p:nvPr/>
        </p:nvSpPr>
        <p:spPr>
          <a:xfrm>
            <a:off x="1159190" y="222754"/>
            <a:ext cx="6197600" cy="584775"/>
          </a:xfrm>
          <a:prstGeom prst="rect">
            <a:avLst/>
          </a:prstGeom>
          <a:noFill/>
        </p:spPr>
        <p:txBody>
          <a:bodyPr wrap="square">
            <a:spAutoFit/>
          </a:bodyPr>
          <a:lstStyle/>
          <a:p>
            <a:pPr>
              <a:buNone/>
            </a:pPr>
            <a:r>
              <a:rPr lang="en-ZA" sz="3200" b="1" dirty="0">
                <a:solidFill>
                  <a:srgbClr val="000000"/>
                </a:solidFill>
                <a:effectLst/>
                <a:latin typeface="Playfair Display" pitchFamily="2" charset="77"/>
              </a:rPr>
              <a:t>Gala Dinner Overview</a:t>
            </a:r>
            <a:endParaRPr lang="en-ZA" sz="3200" dirty="0">
              <a:effectLst/>
            </a:endParaRPr>
          </a:p>
        </p:txBody>
      </p:sp>
      <p:pic>
        <p:nvPicPr>
          <p:cNvPr id="9" name="Picture 8">
            <a:extLst>
              <a:ext uri="{FF2B5EF4-FFF2-40B4-BE49-F238E27FC236}">
                <a16:creationId xmlns:a16="http://schemas.microsoft.com/office/drawing/2014/main" id="{4A1000B9-D907-0004-FA8B-F6272DC1E9AB}"/>
              </a:ext>
            </a:extLst>
          </p:cNvPr>
          <p:cNvPicPr>
            <a:picLocks noChangeAspect="1"/>
          </p:cNvPicPr>
          <p:nvPr/>
        </p:nvPicPr>
        <p:blipFill>
          <a:blip r:embed="rId3"/>
          <a:srcRect l="44024" t="32596" r="46660" b="59801"/>
          <a:stretch>
            <a:fillRect/>
          </a:stretch>
        </p:blipFill>
        <p:spPr>
          <a:xfrm>
            <a:off x="8182427" y="2675"/>
            <a:ext cx="2282373" cy="1164238"/>
          </a:xfrm>
          <a:prstGeom prst="rect">
            <a:avLst/>
          </a:prstGeom>
        </p:spPr>
      </p:pic>
      <p:sp>
        <p:nvSpPr>
          <p:cNvPr id="12" name="TextBox 11">
            <a:extLst>
              <a:ext uri="{FF2B5EF4-FFF2-40B4-BE49-F238E27FC236}">
                <a16:creationId xmlns:a16="http://schemas.microsoft.com/office/drawing/2014/main" id="{56B5DEF7-9CC3-1DAA-F7BF-19A097B506B4}"/>
              </a:ext>
            </a:extLst>
          </p:cNvPr>
          <p:cNvSpPr txBox="1"/>
          <p:nvPr/>
        </p:nvSpPr>
        <p:spPr>
          <a:xfrm>
            <a:off x="915437" y="1215011"/>
            <a:ext cx="9549363" cy="1708160"/>
          </a:xfrm>
          <a:prstGeom prst="rect">
            <a:avLst/>
          </a:prstGeom>
          <a:noFill/>
        </p:spPr>
        <p:txBody>
          <a:bodyPr wrap="square">
            <a:spAutoFit/>
          </a:bodyPr>
          <a:lstStyle/>
          <a:p>
            <a:pPr algn="l">
              <a:buNone/>
            </a:pPr>
            <a:r>
              <a:rPr lang="en-ZA" sz="1500" dirty="0">
                <a:solidFill>
                  <a:srgbClr val="000000"/>
                </a:solidFill>
                <a:effectLst/>
                <a:latin typeface="Roboto" panose="02000000000000000000" pitchFamily="2" charset="0"/>
              </a:rPr>
              <a:t>We cordially invite your organisation to join us for an "Evening Of Change" Earthly Touch Foundation in partnership with Rotary Club of Morningside will be hosting a Gala Dinner on the </a:t>
            </a:r>
            <a:r>
              <a:rPr lang="en-ZA" sz="1500" b="1" dirty="0">
                <a:solidFill>
                  <a:srgbClr val="000000"/>
                </a:solidFill>
                <a:effectLst/>
                <a:latin typeface="Roboto" panose="02000000000000000000" pitchFamily="2" charset="0"/>
              </a:rPr>
              <a:t>8th of November 2025</a:t>
            </a:r>
            <a:r>
              <a:rPr lang="en-ZA" sz="1500" dirty="0">
                <a:solidFill>
                  <a:srgbClr val="000000"/>
                </a:solidFill>
                <a:effectLst/>
                <a:latin typeface="Roboto" panose="02000000000000000000" pitchFamily="2" charset="0"/>
              </a:rPr>
              <a:t> at the prestigious </a:t>
            </a:r>
            <a:r>
              <a:rPr lang="en-ZA" sz="1500" b="1" dirty="0">
                <a:solidFill>
                  <a:srgbClr val="000000"/>
                </a:solidFill>
                <a:effectLst/>
                <a:latin typeface="Roboto" panose="02000000000000000000" pitchFamily="2" charset="0"/>
              </a:rPr>
              <a:t>Johannesburg Country Club in Woodlands</a:t>
            </a:r>
            <a:r>
              <a:rPr lang="en-ZA" sz="1500" dirty="0">
                <a:solidFill>
                  <a:srgbClr val="000000"/>
                </a:solidFill>
                <a:effectLst/>
                <a:latin typeface="Roboto" panose="02000000000000000000" pitchFamily="2" charset="0"/>
              </a:rPr>
              <a:t>. </a:t>
            </a:r>
          </a:p>
          <a:p>
            <a:pPr algn="l">
              <a:buNone/>
            </a:pPr>
            <a:endParaRPr lang="en-ZA" sz="1500" dirty="0">
              <a:solidFill>
                <a:srgbClr val="000000"/>
              </a:solidFill>
              <a:latin typeface="Roboto" panose="02000000000000000000" pitchFamily="2" charset="0"/>
            </a:endParaRPr>
          </a:p>
          <a:p>
            <a:pPr algn="l">
              <a:buNone/>
            </a:pPr>
            <a:r>
              <a:rPr lang="en-ZA" sz="1500" dirty="0">
                <a:solidFill>
                  <a:srgbClr val="000000"/>
                </a:solidFill>
                <a:effectLst/>
                <a:latin typeface="Roboto" panose="02000000000000000000" pitchFamily="2" charset="0"/>
              </a:rPr>
              <a:t>This event aims to </a:t>
            </a:r>
            <a:r>
              <a:rPr lang="en-ZA" sz="1500" b="1" dirty="0">
                <a:solidFill>
                  <a:srgbClr val="000000"/>
                </a:solidFill>
                <a:effectLst/>
                <a:latin typeface="Roboto" panose="02000000000000000000" pitchFamily="2" charset="0"/>
              </a:rPr>
              <a:t>activate partnership</a:t>
            </a:r>
            <a:r>
              <a:rPr lang="en-ZA" sz="1500" dirty="0">
                <a:solidFill>
                  <a:srgbClr val="000000"/>
                </a:solidFill>
                <a:effectLst/>
                <a:latin typeface="Roboto" panose="02000000000000000000" pitchFamily="2" charset="0"/>
              </a:rPr>
              <a:t> for the </a:t>
            </a:r>
            <a:r>
              <a:rPr lang="en-ZA" sz="1500" b="1" dirty="0">
                <a:solidFill>
                  <a:srgbClr val="000000"/>
                </a:solidFill>
                <a:effectLst/>
                <a:latin typeface="Roboto" panose="02000000000000000000" pitchFamily="2" charset="0"/>
              </a:rPr>
              <a:t>upcoming project. </a:t>
            </a:r>
          </a:p>
          <a:p>
            <a:pPr algn="l">
              <a:buNone/>
            </a:pPr>
            <a:endParaRPr lang="en-ZA" sz="1500" b="1" dirty="0">
              <a:solidFill>
                <a:srgbClr val="000000"/>
              </a:solidFill>
              <a:latin typeface="Roboto" panose="02000000000000000000" pitchFamily="2" charset="0"/>
            </a:endParaRPr>
          </a:p>
          <a:p>
            <a:pPr algn="l">
              <a:buNone/>
            </a:pPr>
            <a:r>
              <a:rPr lang="en-ZA" sz="1500" b="1" dirty="0">
                <a:solidFill>
                  <a:srgbClr val="000000"/>
                </a:solidFill>
                <a:effectLst/>
                <a:latin typeface="Roboto" panose="02000000000000000000" pitchFamily="2" charset="0"/>
              </a:rPr>
              <a:t>All donations and proceeds will go towards the Eco Education Centre – Diepsloot Ext 4</a:t>
            </a:r>
            <a:endParaRPr lang="en-ZA" sz="1500" dirty="0">
              <a:effectLst/>
            </a:endParaRPr>
          </a:p>
        </p:txBody>
      </p:sp>
      <p:cxnSp>
        <p:nvCxnSpPr>
          <p:cNvPr id="28" name="Straight Connector 27">
            <a:extLst>
              <a:ext uri="{FF2B5EF4-FFF2-40B4-BE49-F238E27FC236}">
                <a16:creationId xmlns:a16="http://schemas.microsoft.com/office/drawing/2014/main" id="{A4FD19EA-807E-B31F-0325-AEA73BB2900B}"/>
              </a:ext>
            </a:extLst>
          </p:cNvPr>
          <p:cNvCxnSpPr/>
          <p:nvPr/>
        </p:nvCxnSpPr>
        <p:spPr>
          <a:xfrm>
            <a:off x="6415465" y="3661178"/>
            <a:ext cx="0" cy="2525486"/>
          </a:xfrm>
          <a:prstGeom prst="line">
            <a:avLst/>
          </a:prstGeom>
        </p:spPr>
        <p:style>
          <a:lnRef idx="1">
            <a:schemeClr val="accent6"/>
          </a:lnRef>
          <a:fillRef idx="0">
            <a:schemeClr val="accent6"/>
          </a:fillRef>
          <a:effectRef idx="0">
            <a:schemeClr val="accent6"/>
          </a:effectRef>
          <a:fontRef idx="minor">
            <a:schemeClr val="tx1"/>
          </a:fontRef>
        </p:style>
      </p:cxnSp>
      <p:pic>
        <p:nvPicPr>
          <p:cNvPr id="4" name="Picture 2" descr="Earthly Touch Foundation | forgood">
            <a:extLst>
              <a:ext uri="{FF2B5EF4-FFF2-40B4-BE49-F238E27FC236}">
                <a16:creationId xmlns:a16="http://schemas.microsoft.com/office/drawing/2014/main" id="{949AB66F-AAED-79A9-AA04-FFAA38C13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AGT - Country Club Johannesburg ...">
            <a:extLst>
              <a:ext uri="{FF2B5EF4-FFF2-40B4-BE49-F238E27FC236}">
                <a16:creationId xmlns:a16="http://schemas.microsoft.com/office/drawing/2014/main" id="{B8A13F71-8E70-AA34-A766-BFFDAA8A4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291" y="3661178"/>
            <a:ext cx="4487955" cy="24506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D02B2F5-936E-4883-05B2-8AD192BDF1A7}"/>
              </a:ext>
            </a:extLst>
          </p:cNvPr>
          <p:cNvSpPr txBox="1"/>
          <p:nvPr/>
        </p:nvSpPr>
        <p:spPr>
          <a:xfrm>
            <a:off x="993889" y="5721094"/>
            <a:ext cx="5252663" cy="323165"/>
          </a:xfrm>
          <a:prstGeom prst="rect">
            <a:avLst/>
          </a:prstGeom>
          <a:noFill/>
        </p:spPr>
        <p:txBody>
          <a:bodyPr wrap="square">
            <a:spAutoFit/>
          </a:bodyPr>
          <a:lstStyle/>
          <a:p>
            <a:pPr algn="l">
              <a:buNone/>
            </a:pPr>
            <a:r>
              <a:rPr lang="en-ZA" sz="1500" b="1" dirty="0">
                <a:solidFill>
                  <a:srgbClr val="000000"/>
                </a:solidFill>
                <a:latin typeface="Roboto" panose="02000000000000000000" pitchFamily="2" charset="0"/>
              </a:rPr>
              <a:t>Entertainment I Raffles I Networking I Auctions</a:t>
            </a:r>
            <a:endParaRPr lang="en-ZA" sz="1500" dirty="0">
              <a:effectLst/>
            </a:endParaRPr>
          </a:p>
        </p:txBody>
      </p:sp>
      <p:sp>
        <p:nvSpPr>
          <p:cNvPr id="3" name="TextBox 2">
            <a:extLst>
              <a:ext uri="{FF2B5EF4-FFF2-40B4-BE49-F238E27FC236}">
                <a16:creationId xmlns:a16="http://schemas.microsoft.com/office/drawing/2014/main" id="{DFACAC4A-E3E2-18DA-2669-648F914B8219}"/>
              </a:ext>
            </a:extLst>
          </p:cNvPr>
          <p:cNvSpPr txBox="1"/>
          <p:nvPr/>
        </p:nvSpPr>
        <p:spPr>
          <a:xfrm>
            <a:off x="856336" y="3652973"/>
            <a:ext cx="5252663" cy="369332"/>
          </a:xfrm>
          <a:prstGeom prst="rect">
            <a:avLst/>
          </a:prstGeom>
          <a:noFill/>
        </p:spPr>
        <p:txBody>
          <a:bodyPr wrap="square">
            <a:spAutoFit/>
          </a:bodyPr>
          <a:lstStyle/>
          <a:p>
            <a:pPr algn="l">
              <a:buNone/>
            </a:pPr>
            <a:r>
              <a:rPr lang="en-ZA" sz="1300" b="1" dirty="0">
                <a:solidFill>
                  <a:srgbClr val="000000"/>
                </a:solidFill>
                <a:latin typeface="Roboto" panose="02000000000000000000" pitchFamily="2" charset="0"/>
              </a:rPr>
              <a:t> </a:t>
            </a:r>
            <a:r>
              <a:rPr lang="en-ZA" b="1" dirty="0">
                <a:solidFill>
                  <a:srgbClr val="000000"/>
                </a:solidFill>
                <a:latin typeface="Roboto" panose="02000000000000000000" pitchFamily="2" charset="0"/>
              </a:rPr>
              <a:t>More Information</a:t>
            </a:r>
            <a:endParaRPr lang="en-ZA" dirty="0">
              <a:effectLst/>
            </a:endParaRPr>
          </a:p>
        </p:txBody>
      </p:sp>
      <p:pic>
        <p:nvPicPr>
          <p:cNvPr id="5" name="Picture 4">
            <a:extLst>
              <a:ext uri="{FF2B5EF4-FFF2-40B4-BE49-F238E27FC236}">
                <a16:creationId xmlns:a16="http://schemas.microsoft.com/office/drawing/2014/main" id="{38B19366-C8E6-F482-CE53-80C40EA548B6}"/>
              </a:ext>
            </a:extLst>
          </p:cNvPr>
          <p:cNvPicPr>
            <a:picLocks noChangeAspect="1"/>
          </p:cNvPicPr>
          <p:nvPr/>
        </p:nvPicPr>
        <p:blipFill>
          <a:blip r:embed="rId6"/>
          <a:srcRect l="45110" t="65223" r="51933" b="31005"/>
          <a:stretch>
            <a:fillRect/>
          </a:stretch>
        </p:blipFill>
        <p:spPr>
          <a:xfrm>
            <a:off x="950754" y="4086994"/>
            <a:ext cx="724024" cy="577147"/>
          </a:xfrm>
          <a:prstGeom prst="rect">
            <a:avLst/>
          </a:prstGeom>
        </p:spPr>
      </p:pic>
      <p:sp>
        <p:nvSpPr>
          <p:cNvPr id="10" name="TextBox 9">
            <a:extLst>
              <a:ext uri="{FF2B5EF4-FFF2-40B4-BE49-F238E27FC236}">
                <a16:creationId xmlns:a16="http://schemas.microsoft.com/office/drawing/2014/main" id="{B40CFC3A-3CD8-B496-3151-0BD8A6E0486F}"/>
              </a:ext>
            </a:extLst>
          </p:cNvPr>
          <p:cNvSpPr txBox="1"/>
          <p:nvPr/>
        </p:nvSpPr>
        <p:spPr>
          <a:xfrm>
            <a:off x="1619143" y="4234155"/>
            <a:ext cx="4458497" cy="553998"/>
          </a:xfrm>
          <a:prstGeom prst="rect">
            <a:avLst/>
          </a:prstGeom>
          <a:noFill/>
        </p:spPr>
        <p:txBody>
          <a:bodyPr wrap="square">
            <a:spAutoFit/>
          </a:bodyPr>
          <a:lstStyle/>
          <a:p>
            <a:pPr algn="l">
              <a:buNone/>
            </a:pPr>
            <a:r>
              <a:rPr lang="en-ZA" sz="1500" b="1" dirty="0">
                <a:solidFill>
                  <a:srgbClr val="000000"/>
                </a:solidFill>
                <a:latin typeface="Roboto" panose="02000000000000000000" pitchFamily="2" charset="0"/>
              </a:rPr>
              <a:t>Partner with us by taking a sponsorship package or monetary/building materials donations</a:t>
            </a:r>
            <a:endParaRPr lang="en-ZA" sz="1500" dirty="0">
              <a:effectLst/>
            </a:endParaRPr>
          </a:p>
        </p:txBody>
      </p:sp>
      <p:pic>
        <p:nvPicPr>
          <p:cNvPr id="13" name="Picture 12">
            <a:extLst>
              <a:ext uri="{FF2B5EF4-FFF2-40B4-BE49-F238E27FC236}">
                <a16:creationId xmlns:a16="http://schemas.microsoft.com/office/drawing/2014/main" id="{1597CDC2-17C5-A898-74E2-75D6F6D93380}"/>
              </a:ext>
            </a:extLst>
          </p:cNvPr>
          <p:cNvPicPr>
            <a:picLocks noChangeAspect="1"/>
          </p:cNvPicPr>
          <p:nvPr/>
        </p:nvPicPr>
        <p:blipFill>
          <a:blip r:embed="rId6"/>
          <a:srcRect l="45110" t="70511" r="51933" b="24748"/>
          <a:stretch>
            <a:fillRect/>
          </a:stretch>
        </p:blipFill>
        <p:spPr>
          <a:xfrm>
            <a:off x="950739" y="4830426"/>
            <a:ext cx="724039" cy="725503"/>
          </a:xfrm>
          <a:prstGeom prst="rect">
            <a:avLst/>
          </a:prstGeom>
        </p:spPr>
      </p:pic>
      <p:cxnSp>
        <p:nvCxnSpPr>
          <p:cNvPr id="17" name="Straight Connector 16">
            <a:extLst>
              <a:ext uri="{FF2B5EF4-FFF2-40B4-BE49-F238E27FC236}">
                <a16:creationId xmlns:a16="http://schemas.microsoft.com/office/drawing/2014/main" id="{B5B8D832-802E-508F-CEF3-796AE1A96D71}"/>
              </a:ext>
            </a:extLst>
          </p:cNvPr>
          <p:cNvCxnSpPr/>
          <p:nvPr/>
        </p:nvCxnSpPr>
        <p:spPr>
          <a:xfrm>
            <a:off x="1113611" y="4886508"/>
            <a:ext cx="4701973"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C6EF359-3074-AEC8-1959-19252DF19007}"/>
              </a:ext>
            </a:extLst>
          </p:cNvPr>
          <p:cNvSpPr txBox="1"/>
          <p:nvPr/>
        </p:nvSpPr>
        <p:spPr>
          <a:xfrm>
            <a:off x="1646961" y="5010449"/>
            <a:ext cx="3671414" cy="553998"/>
          </a:xfrm>
          <a:prstGeom prst="rect">
            <a:avLst/>
          </a:prstGeom>
          <a:noFill/>
        </p:spPr>
        <p:txBody>
          <a:bodyPr wrap="square">
            <a:spAutoFit/>
          </a:bodyPr>
          <a:lstStyle/>
          <a:p>
            <a:pPr algn="l">
              <a:buNone/>
            </a:pPr>
            <a:r>
              <a:rPr lang="en-ZA" sz="1500" b="1" dirty="0">
                <a:solidFill>
                  <a:srgbClr val="000000"/>
                </a:solidFill>
                <a:latin typeface="Roboto" panose="02000000000000000000" pitchFamily="2" charset="0"/>
              </a:rPr>
              <a:t>Dress code theme is black tie. </a:t>
            </a:r>
          </a:p>
          <a:p>
            <a:pPr algn="l">
              <a:buNone/>
            </a:pPr>
            <a:r>
              <a:rPr lang="en-ZA" sz="1500" b="1" dirty="0">
                <a:solidFill>
                  <a:srgbClr val="000000"/>
                </a:solidFill>
                <a:latin typeface="Roboto" panose="02000000000000000000" pitchFamily="2" charset="0"/>
              </a:rPr>
              <a:t>Colour themes are green, gold and black</a:t>
            </a:r>
            <a:endParaRPr lang="en-ZA" sz="1500" dirty="0">
              <a:effectLst/>
            </a:endParaRPr>
          </a:p>
        </p:txBody>
      </p:sp>
    </p:spTree>
    <p:extLst>
      <p:ext uri="{BB962C8B-B14F-4D97-AF65-F5344CB8AC3E}">
        <p14:creationId xmlns:p14="http://schemas.microsoft.com/office/powerpoint/2010/main" val="148442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C8570-C507-CD0E-3257-A766D14ECF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D03C5B-55E8-0712-9DEC-E0430F26CD5A}"/>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A0142A3-4C5D-E714-C82F-92C45F4A79A3}"/>
              </a:ext>
            </a:extLst>
          </p:cNvPr>
          <p:cNvPicPr>
            <a:picLocks noChangeAspect="1"/>
          </p:cNvPicPr>
          <p:nvPr/>
        </p:nvPicPr>
        <p:blipFill>
          <a:blip r:embed="rId2"/>
          <a:srcRect l="41323" t="37175" r="50992" b="57907"/>
          <a:stretch>
            <a:fillRect/>
          </a:stretch>
        </p:blipFill>
        <p:spPr>
          <a:xfrm>
            <a:off x="8271465" y="88035"/>
            <a:ext cx="2358573" cy="943429"/>
          </a:xfrm>
          <a:prstGeom prst="rect">
            <a:avLst/>
          </a:prstGeom>
        </p:spPr>
      </p:pic>
      <p:sp>
        <p:nvSpPr>
          <p:cNvPr id="5" name="TextBox 4">
            <a:extLst>
              <a:ext uri="{FF2B5EF4-FFF2-40B4-BE49-F238E27FC236}">
                <a16:creationId xmlns:a16="http://schemas.microsoft.com/office/drawing/2014/main" id="{41477B26-0B75-86B5-1EBD-4B2E556932BC}"/>
              </a:ext>
            </a:extLst>
          </p:cNvPr>
          <p:cNvSpPr txBox="1"/>
          <p:nvPr/>
        </p:nvSpPr>
        <p:spPr>
          <a:xfrm>
            <a:off x="943360" y="484588"/>
            <a:ext cx="6183084" cy="1323439"/>
          </a:xfrm>
          <a:prstGeom prst="rect">
            <a:avLst/>
          </a:prstGeom>
          <a:noFill/>
        </p:spPr>
        <p:txBody>
          <a:bodyPr wrap="square">
            <a:spAutoFit/>
          </a:bodyPr>
          <a:lstStyle/>
          <a:p>
            <a:r>
              <a:rPr lang="en-ZA" sz="4000" b="1" dirty="0">
                <a:solidFill>
                  <a:schemeClr val="bg1"/>
                </a:solidFill>
                <a:latin typeface="Roboto" panose="02000000000000000000" pitchFamily="2" charset="0"/>
                <a:ea typeface="Roboto" panose="02000000000000000000" pitchFamily="2" charset="0"/>
                <a:cs typeface="Roboto" panose="02000000000000000000" pitchFamily="2" charset="0"/>
              </a:rPr>
              <a:t>Our </a:t>
            </a:r>
            <a:r>
              <a:rPr lang="en-ZA" sz="4000" b="1" dirty="0">
                <a:latin typeface="Roboto" panose="02000000000000000000" pitchFamily="2" charset="0"/>
                <a:ea typeface="Roboto" panose="02000000000000000000" pitchFamily="2" charset="0"/>
                <a:cs typeface="Roboto" panose="02000000000000000000" pitchFamily="2" charset="0"/>
              </a:rPr>
              <a:t>Impact </a:t>
            </a:r>
            <a:endParaRPr lang="en-ZA" sz="4000" dirty="0">
              <a:effectLst/>
              <a:latin typeface="Roboto" panose="02000000000000000000" pitchFamily="2" charset="0"/>
              <a:ea typeface="Roboto" panose="02000000000000000000" pitchFamily="2" charset="0"/>
              <a:cs typeface="Roboto" panose="02000000000000000000" pitchFamily="2" charset="0"/>
            </a:endParaRPr>
          </a:p>
          <a:p>
            <a:pPr>
              <a:buNone/>
            </a:pPr>
            <a:endParaRPr lang="en-ZA" sz="4000" dirty="0">
              <a:effectLst/>
            </a:endParaRPr>
          </a:p>
        </p:txBody>
      </p:sp>
      <p:sp>
        <p:nvSpPr>
          <p:cNvPr id="6" name="Rectangle 5">
            <a:extLst>
              <a:ext uri="{FF2B5EF4-FFF2-40B4-BE49-F238E27FC236}">
                <a16:creationId xmlns:a16="http://schemas.microsoft.com/office/drawing/2014/main" id="{F6E53E43-1BB2-8445-7996-AC93513BDA39}"/>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DC493E3-1C85-5732-4914-5F63C5662E1C}"/>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37F250E-35B9-EDDA-A7F2-FAC8A6D245CB}"/>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ACE7A23-E345-B624-AA97-1EDF5D018C36}"/>
              </a:ext>
            </a:extLst>
          </p:cNvPr>
          <p:cNvSpPr txBox="1"/>
          <p:nvPr/>
        </p:nvSpPr>
        <p:spPr>
          <a:xfrm>
            <a:off x="3156305" y="1574381"/>
            <a:ext cx="6197600" cy="369332"/>
          </a:xfrm>
          <a:prstGeom prst="rect">
            <a:avLst/>
          </a:prstGeom>
          <a:noFill/>
        </p:spPr>
        <p:txBody>
          <a:bodyPr wrap="square">
            <a:spAutoFit/>
          </a:bodyPr>
          <a:lstStyle/>
          <a:p>
            <a:pPr algn="l">
              <a:buNone/>
            </a:pPr>
            <a:r>
              <a:rPr lang="en-ZA" b="1" dirty="0">
                <a:solidFill>
                  <a:srgbClr val="000000"/>
                </a:solidFill>
                <a:effectLst/>
                <a:latin typeface="Roboto" panose="02000000000000000000" pitchFamily="2" charset="0"/>
              </a:rPr>
              <a:t>Highlights of Some Our Completed Projects </a:t>
            </a:r>
            <a:endParaRPr lang="en-ZA" dirty="0">
              <a:effectLst/>
            </a:endParaRPr>
          </a:p>
        </p:txBody>
      </p:sp>
      <p:sp>
        <p:nvSpPr>
          <p:cNvPr id="4" name="Rectangle 3">
            <a:extLst>
              <a:ext uri="{FF2B5EF4-FFF2-40B4-BE49-F238E27FC236}">
                <a16:creationId xmlns:a16="http://schemas.microsoft.com/office/drawing/2014/main" id="{08E733EA-3FA1-7743-F08F-ECCCBB4AFBA8}"/>
              </a:ext>
            </a:extLst>
          </p:cNvPr>
          <p:cNvSpPr/>
          <p:nvPr/>
        </p:nvSpPr>
        <p:spPr>
          <a:xfrm>
            <a:off x="1465737" y="2089102"/>
            <a:ext cx="2758191" cy="3439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2020</a:t>
            </a:r>
          </a:p>
        </p:txBody>
      </p:sp>
      <p:sp>
        <p:nvSpPr>
          <p:cNvPr id="7" name="Rectangle 6">
            <a:extLst>
              <a:ext uri="{FF2B5EF4-FFF2-40B4-BE49-F238E27FC236}">
                <a16:creationId xmlns:a16="http://schemas.microsoft.com/office/drawing/2014/main" id="{B48A95FE-B89D-3A24-8553-0BC18CBD5F28}"/>
              </a:ext>
            </a:extLst>
          </p:cNvPr>
          <p:cNvSpPr/>
          <p:nvPr/>
        </p:nvSpPr>
        <p:spPr>
          <a:xfrm>
            <a:off x="7314123" y="2072870"/>
            <a:ext cx="2758191" cy="31185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2023</a:t>
            </a:r>
          </a:p>
        </p:txBody>
      </p:sp>
      <p:pic>
        <p:nvPicPr>
          <p:cNvPr id="9" name="Picture 2" descr="Earthly Touch Foundation | forgood">
            <a:extLst>
              <a:ext uri="{FF2B5EF4-FFF2-40B4-BE49-F238E27FC236}">
                <a16:creationId xmlns:a16="http://schemas.microsoft.com/office/drawing/2014/main" id="{083156F7-0CDA-EF5C-7104-E53255D0B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156A340-B781-A920-159A-5204B75E401C}"/>
              </a:ext>
            </a:extLst>
          </p:cNvPr>
          <p:cNvPicPr>
            <a:picLocks noChangeAspect="1"/>
          </p:cNvPicPr>
          <p:nvPr/>
        </p:nvPicPr>
        <p:blipFill>
          <a:blip r:embed="rId4"/>
          <a:srcRect l="43598" t="66714" r="19304" b="3978"/>
          <a:stretch>
            <a:fillRect/>
          </a:stretch>
        </p:blipFill>
        <p:spPr>
          <a:xfrm>
            <a:off x="6030860" y="3943872"/>
            <a:ext cx="5042521" cy="2356343"/>
          </a:xfrm>
          <a:prstGeom prst="rect">
            <a:avLst/>
          </a:prstGeom>
        </p:spPr>
      </p:pic>
      <p:cxnSp>
        <p:nvCxnSpPr>
          <p:cNvPr id="12" name="Straight Connector 11">
            <a:extLst>
              <a:ext uri="{FF2B5EF4-FFF2-40B4-BE49-F238E27FC236}">
                <a16:creationId xmlns:a16="http://schemas.microsoft.com/office/drawing/2014/main" id="{1D22046E-0563-E5F2-4205-565CEDD963B0}"/>
              </a:ext>
            </a:extLst>
          </p:cNvPr>
          <p:cNvCxnSpPr/>
          <p:nvPr/>
        </p:nvCxnSpPr>
        <p:spPr>
          <a:xfrm>
            <a:off x="5578076" y="3640028"/>
            <a:ext cx="0" cy="2525486"/>
          </a:xfrm>
          <a:prstGeom prst="line">
            <a:avLst/>
          </a:prstGeom>
        </p:spPr>
        <p:style>
          <a:lnRef idx="1">
            <a:schemeClr val="accent6"/>
          </a:lnRef>
          <a:fillRef idx="0">
            <a:schemeClr val="accent6"/>
          </a:fillRef>
          <a:effectRef idx="0">
            <a:schemeClr val="accent6"/>
          </a:effectRef>
          <a:fontRef idx="minor">
            <a:schemeClr val="tx1"/>
          </a:fontRef>
        </p:style>
      </p:cxnSp>
      <p:grpSp>
        <p:nvGrpSpPr>
          <p:cNvPr id="19" name="Group 12">
            <a:extLst>
              <a:ext uri="{FF2B5EF4-FFF2-40B4-BE49-F238E27FC236}">
                <a16:creationId xmlns:a16="http://schemas.microsoft.com/office/drawing/2014/main" id="{99AB5DEE-4BAB-20D1-1DD9-55B4E2F984CA}"/>
              </a:ext>
            </a:extLst>
          </p:cNvPr>
          <p:cNvGrpSpPr/>
          <p:nvPr/>
        </p:nvGrpSpPr>
        <p:grpSpPr>
          <a:xfrm>
            <a:off x="800181" y="3971693"/>
            <a:ext cx="4421042" cy="2105795"/>
            <a:chOff x="0" y="0"/>
            <a:chExt cx="1323319" cy="598911"/>
          </a:xfrm>
        </p:grpSpPr>
        <p:sp>
          <p:nvSpPr>
            <p:cNvPr id="20" name="Freeform 13">
              <a:extLst>
                <a:ext uri="{FF2B5EF4-FFF2-40B4-BE49-F238E27FC236}">
                  <a16:creationId xmlns:a16="http://schemas.microsoft.com/office/drawing/2014/main" id="{05C67623-D6F8-0751-877F-F79D7102486B}"/>
                </a:ext>
              </a:extLst>
            </p:cNvPr>
            <p:cNvSpPr/>
            <p:nvPr/>
          </p:nvSpPr>
          <p:spPr>
            <a:xfrm>
              <a:off x="0" y="0"/>
              <a:ext cx="1323319" cy="598911"/>
            </a:xfrm>
            <a:custGeom>
              <a:avLst/>
              <a:gdLst/>
              <a:ahLst/>
              <a:cxnLst/>
              <a:rect l="l" t="t" r="r" b="b"/>
              <a:pathLst>
                <a:path w="1323319" h="598911">
                  <a:moveTo>
                    <a:pt x="0" y="0"/>
                  </a:moveTo>
                  <a:lnTo>
                    <a:pt x="1323319" y="0"/>
                  </a:lnTo>
                  <a:lnTo>
                    <a:pt x="1323319" y="598911"/>
                  </a:lnTo>
                  <a:lnTo>
                    <a:pt x="0" y="598911"/>
                  </a:lnTo>
                  <a:close/>
                </a:path>
              </a:pathLst>
            </a:custGeom>
            <a:blipFill>
              <a:blip r:embed="rId5"/>
              <a:stretch>
                <a:fillRect t="-23060" r="-33575" b="-9875"/>
              </a:stretch>
            </a:blipFill>
          </p:spPr>
          <p:txBody>
            <a:bodyPr/>
            <a:lstStyle/>
            <a:p>
              <a:endParaRPr lang="en-ZA">
                <a:solidFill>
                  <a:prstClr val="black"/>
                </a:solidFill>
                <a:latin typeface="Calibri"/>
              </a:endParaRPr>
            </a:p>
          </p:txBody>
        </p:sp>
      </p:grpSp>
      <p:sp>
        <p:nvSpPr>
          <p:cNvPr id="21" name="TextBox 20">
            <a:extLst>
              <a:ext uri="{FF2B5EF4-FFF2-40B4-BE49-F238E27FC236}">
                <a16:creationId xmlns:a16="http://schemas.microsoft.com/office/drawing/2014/main" id="{1A6DB281-3344-79A1-8E65-A42A52EAB0B4}"/>
              </a:ext>
            </a:extLst>
          </p:cNvPr>
          <p:cNvSpPr txBox="1"/>
          <p:nvPr/>
        </p:nvSpPr>
        <p:spPr>
          <a:xfrm>
            <a:off x="533902" y="2509850"/>
            <a:ext cx="5040162" cy="1600438"/>
          </a:xfrm>
          <a:prstGeom prst="rect">
            <a:avLst/>
          </a:prstGeom>
          <a:noFill/>
        </p:spPr>
        <p:txBody>
          <a:bodyPr wrap="none" rtlCol="0">
            <a:spAutoFit/>
          </a:bodyPr>
          <a:lstStyle/>
          <a:p>
            <a:r>
              <a:rPr lang="en-ZA" sz="1400" b="1" dirty="0">
                <a:latin typeface="Roboto" panose="02000000000000000000" pitchFamily="2" charset="0"/>
                <a:ea typeface="Roboto" panose="02000000000000000000" pitchFamily="2" charset="0"/>
                <a:cs typeface="Roboto" panose="02000000000000000000" pitchFamily="2" charset="0"/>
              </a:rPr>
              <a:t>Eco-brick Classroom(Khensani’s Collection, Diepsloot Ext 6)</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45 m</a:t>
            </a:r>
            <a:r>
              <a:rPr lang="en-ZA" sz="1400" baseline="30000" dirty="0">
                <a:latin typeface="Roboto" panose="02000000000000000000" pitchFamily="2" charset="0"/>
                <a:ea typeface="Roboto" panose="02000000000000000000" pitchFamily="2" charset="0"/>
                <a:cs typeface="Roboto" panose="02000000000000000000" pitchFamily="2" charset="0"/>
              </a:rPr>
              <a:t>2</a:t>
            </a:r>
            <a:r>
              <a:rPr lang="en-ZA" sz="1400" dirty="0">
                <a:latin typeface="Roboto" panose="02000000000000000000" pitchFamily="2" charset="0"/>
                <a:ea typeface="Roboto" panose="02000000000000000000" pitchFamily="2" charset="0"/>
                <a:cs typeface="Roboto" panose="02000000000000000000" pitchFamily="2" charset="0"/>
              </a:rPr>
              <a:t> area classroom</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12 000 eco-bricks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4000 Ecosands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7 tons waste plastic</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Classroom accommodates 20-30 students</a:t>
            </a:r>
          </a:p>
          <a:p>
            <a:endParaRPr lang="en-ZA" sz="1400" dirty="0">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6CC3AE36-622F-84DF-CEAB-1605363C8159}"/>
              </a:ext>
            </a:extLst>
          </p:cNvPr>
          <p:cNvSpPr txBox="1"/>
          <p:nvPr/>
        </p:nvSpPr>
        <p:spPr>
          <a:xfrm>
            <a:off x="6096000" y="2520035"/>
            <a:ext cx="5601213" cy="1815882"/>
          </a:xfrm>
          <a:prstGeom prst="rect">
            <a:avLst/>
          </a:prstGeom>
          <a:noFill/>
        </p:spPr>
        <p:txBody>
          <a:bodyPr wrap="none" rtlCol="0">
            <a:spAutoFit/>
          </a:bodyPr>
          <a:lstStyle/>
          <a:p>
            <a:r>
              <a:rPr lang="en-ZA" sz="1400" b="1" dirty="0">
                <a:latin typeface="Roboto" panose="02000000000000000000" pitchFamily="2" charset="0"/>
                <a:ea typeface="Roboto" panose="02000000000000000000" pitchFamily="2" charset="0"/>
                <a:cs typeface="Roboto" panose="02000000000000000000" pitchFamily="2" charset="0"/>
              </a:rPr>
              <a:t>Eco-brick Classroom block(Khensani’s Collection, Diepsloot Ext 6)</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192 m</a:t>
            </a:r>
            <a:r>
              <a:rPr lang="en-ZA" sz="1400" baseline="30000" dirty="0">
                <a:latin typeface="Roboto" panose="02000000000000000000" pitchFamily="2" charset="0"/>
                <a:ea typeface="Roboto" panose="02000000000000000000" pitchFamily="2" charset="0"/>
                <a:cs typeface="Roboto" panose="02000000000000000000" pitchFamily="2" charset="0"/>
              </a:rPr>
              <a:t>2</a:t>
            </a:r>
            <a:r>
              <a:rPr lang="en-ZA" sz="1400" dirty="0">
                <a:latin typeface="Roboto" panose="02000000000000000000" pitchFamily="2" charset="0"/>
                <a:ea typeface="Roboto" panose="02000000000000000000" pitchFamily="2" charset="0"/>
                <a:cs typeface="Roboto" panose="02000000000000000000" pitchFamily="2" charset="0"/>
              </a:rPr>
              <a:t> area classroom, 4 classroom, kitchen, office, eco-toilets, </a:t>
            </a:r>
          </a:p>
          <a:p>
            <a:r>
              <a:rPr lang="en-ZA" sz="1400" dirty="0">
                <a:latin typeface="Roboto" panose="02000000000000000000" pitchFamily="2" charset="0"/>
                <a:ea typeface="Roboto" panose="02000000000000000000" pitchFamily="2" charset="0"/>
                <a:cs typeface="Roboto" panose="02000000000000000000" pitchFamily="2" charset="0"/>
              </a:rPr>
              <a:t>       roof rain water harvesting, eco-gardens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60 000 eco-bricks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12 000 Ecosands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33 tons waste plastic</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Classroom block accommodates 100 students</a:t>
            </a:r>
          </a:p>
          <a:p>
            <a:endParaRPr lang="en-ZA"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5790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49FD-2EC4-7624-55A4-382D6383F6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22B75B-E923-6012-1418-EF8B1BC2EBAA}"/>
              </a:ext>
            </a:extLst>
          </p:cNvPr>
          <p:cNvSpPr/>
          <p:nvPr/>
        </p:nvSpPr>
        <p:spPr>
          <a:xfrm>
            <a:off x="-174170" y="-89450"/>
            <a:ext cx="2162627" cy="18288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668E590-4D94-4A6D-FCB6-F749614FE921}"/>
              </a:ext>
            </a:extLst>
          </p:cNvPr>
          <p:cNvPicPr>
            <a:picLocks noChangeAspect="1"/>
          </p:cNvPicPr>
          <p:nvPr/>
        </p:nvPicPr>
        <p:blipFill>
          <a:blip r:embed="rId2"/>
          <a:srcRect l="41323" t="37175" r="50992" b="57907"/>
          <a:stretch>
            <a:fillRect/>
          </a:stretch>
        </p:blipFill>
        <p:spPr>
          <a:xfrm>
            <a:off x="8271465" y="88035"/>
            <a:ext cx="2358573" cy="943429"/>
          </a:xfrm>
          <a:prstGeom prst="rect">
            <a:avLst/>
          </a:prstGeom>
        </p:spPr>
      </p:pic>
      <p:sp>
        <p:nvSpPr>
          <p:cNvPr id="5" name="TextBox 4">
            <a:extLst>
              <a:ext uri="{FF2B5EF4-FFF2-40B4-BE49-F238E27FC236}">
                <a16:creationId xmlns:a16="http://schemas.microsoft.com/office/drawing/2014/main" id="{14549DE1-E781-A55A-ACC9-65C5A7E50892}"/>
              </a:ext>
            </a:extLst>
          </p:cNvPr>
          <p:cNvSpPr txBox="1"/>
          <p:nvPr/>
        </p:nvSpPr>
        <p:spPr>
          <a:xfrm>
            <a:off x="943360" y="484588"/>
            <a:ext cx="6183084" cy="1323439"/>
          </a:xfrm>
          <a:prstGeom prst="rect">
            <a:avLst/>
          </a:prstGeom>
          <a:noFill/>
        </p:spPr>
        <p:txBody>
          <a:bodyPr wrap="square">
            <a:spAutoFit/>
          </a:bodyPr>
          <a:lstStyle/>
          <a:p>
            <a:r>
              <a:rPr lang="en-ZA" sz="4000" b="1" dirty="0">
                <a:solidFill>
                  <a:schemeClr val="bg1"/>
                </a:solidFill>
              </a:rPr>
              <a:t>Our </a:t>
            </a:r>
            <a:r>
              <a:rPr lang="en-ZA" sz="4000" b="1" dirty="0"/>
              <a:t>Impact to date </a:t>
            </a:r>
            <a:endParaRPr lang="en-ZA" sz="4000" dirty="0">
              <a:effectLst/>
            </a:endParaRPr>
          </a:p>
          <a:p>
            <a:pPr>
              <a:buNone/>
            </a:pPr>
            <a:endParaRPr lang="en-ZA" sz="4000" dirty="0">
              <a:effectLst/>
            </a:endParaRPr>
          </a:p>
        </p:txBody>
      </p:sp>
      <p:sp>
        <p:nvSpPr>
          <p:cNvPr id="6" name="Rectangle 5">
            <a:extLst>
              <a:ext uri="{FF2B5EF4-FFF2-40B4-BE49-F238E27FC236}">
                <a16:creationId xmlns:a16="http://schemas.microsoft.com/office/drawing/2014/main" id="{9209FCF3-6B07-F342-3D98-EC12707F2065}"/>
              </a:ext>
            </a:extLst>
          </p:cNvPr>
          <p:cNvSpPr/>
          <p:nvPr/>
        </p:nvSpPr>
        <p:spPr>
          <a:xfrm>
            <a:off x="11290437" y="0"/>
            <a:ext cx="351692" cy="272868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19FC9D7-934E-D9D4-AA56-71C124DF55F1}"/>
              </a:ext>
            </a:extLst>
          </p:cNvPr>
          <p:cNvSpPr/>
          <p:nvPr/>
        </p:nvSpPr>
        <p:spPr>
          <a:xfrm>
            <a:off x="-37962" y="6585298"/>
            <a:ext cx="12229962" cy="369333"/>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A17057A-381D-EEA4-4959-A24D57540D90}"/>
              </a:ext>
            </a:extLst>
          </p:cNvPr>
          <p:cNvSpPr/>
          <p:nvPr/>
        </p:nvSpPr>
        <p:spPr>
          <a:xfrm>
            <a:off x="11290437" y="5252062"/>
            <a:ext cx="351692" cy="1333236"/>
          </a:xfrm>
          <a:prstGeom prst="rect">
            <a:avLst/>
          </a:prstGeom>
          <a:solidFill>
            <a:schemeClr val="accent6">
              <a:lumMod val="40000"/>
              <a:lumOff val="6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064448B-590F-FE1E-BFB5-765A782E146F}"/>
              </a:ext>
            </a:extLst>
          </p:cNvPr>
          <p:cNvSpPr txBox="1"/>
          <p:nvPr/>
        </p:nvSpPr>
        <p:spPr>
          <a:xfrm>
            <a:off x="3302464" y="1578452"/>
            <a:ext cx="6197600" cy="369332"/>
          </a:xfrm>
          <a:prstGeom prst="rect">
            <a:avLst/>
          </a:prstGeom>
          <a:noFill/>
        </p:spPr>
        <p:txBody>
          <a:bodyPr wrap="square">
            <a:spAutoFit/>
          </a:bodyPr>
          <a:lstStyle/>
          <a:p>
            <a:pPr algn="l">
              <a:buNone/>
            </a:pPr>
            <a:r>
              <a:rPr lang="en-ZA" b="1" dirty="0">
                <a:solidFill>
                  <a:srgbClr val="000000"/>
                </a:solidFill>
                <a:effectLst/>
                <a:latin typeface="Roboto" panose="02000000000000000000" pitchFamily="2" charset="0"/>
              </a:rPr>
              <a:t>Highlights of Some Our Completed Projects </a:t>
            </a:r>
            <a:endParaRPr lang="en-ZA" dirty="0">
              <a:effectLst/>
            </a:endParaRPr>
          </a:p>
        </p:txBody>
      </p:sp>
      <p:pic>
        <p:nvPicPr>
          <p:cNvPr id="4" name="Picture 2" descr="Earthly Touch Foundation | forgood">
            <a:extLst>
              <a:ext uri="{FF2B5EF4-FFF2-40B4-BE49-F238E27FC236}">
                <a16:creationId xmlns:a16="http://schemas.microsoft.com/office/drawing/2014/main" id="{8429F764-9E8D-0173-F31C-F32474346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66" y="0"/>
            <a:ext cx="1506067" cy="14174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5145541-B3DA-70BA-BF6C-66822274E0AB}"/>
              </a:ext>
            </a:extLst>
          </p:cNvPr>
          <p:cNvSpPr/>
          <p:nvPr/>
        </p:nvSpPr>
        <p:spPr>
          <a:xfrm>
            <a:off x="537211" y="2109763"/>
            <a:ext cx="4857749" cy="3439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June 2025</a:t>
            </a:r>
          </a:p>
        </p:txBody>
      </p:sp>
      <p:sp>
        <p:nvSpPr>
          <p:cNvPr id="12" name="Rectangle 11">
            <a:extLst>
              <a:ext uri="{FF2B5EF4-FFF2-40B4-BE49-F238E27FC236}">
                <a16:creationId xmlns:a16="http://schemas.microsoft.com/office/drawing/2014/main" id="{33113C7F-727C-F1D0-8764-6746C07C5064}"/>
              </a:ext>
            </a:extLst>
          </p:cNvPr>
          <p:cNvSpPr/>
          <p:nvPr/>
        </p:nvSpPr>
        <p:spPr>
          <a:xfrm>
            <a:off x="6166106" y="2100618"/>
            <a:ext cx="3737669" cy="3439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Roboto" panose="02000000000000000000" pitchFamily="2" charset="0"/>
                <a:ea typeface="Roboto" panose="02000000000000000000" pitchFamily="2" charset="0"/>
                <a:cs typeface="Roboto" panose="02000000000000000000" pitchFamily="2" charset="0"/>
              </a:rPr>
              <a:t>June 2025</a:t>
            </a:r>
            <a:r>
              <a:rPr lang="en-US" sz="1600" dirty="0">
                <a:solidFill>
                  <a:schemeClr val="tx1"/>
                </a:solidFill>
              </a:rPr>
              <a:t>  </a:t>
            </a:r>
          </a:p>
        </p:txBody>
      </p:sp>
      <p:pic>
        <p:nvPicPr>
          <p:cNvPr id="16" name="Picture 15">
            <a:extLst>
              <a:ext uri="{FF2B5EF4-FFF2-40B4-BE49-F238E27FC236}">
                <a16:creationId xmlns:a16="http://schemas.microsoft.com/office/drawing/2014/main" id="{BB055960-F2C4-68BE-0E1D-A4840D6719BC}"/>
              </a:ext>
            </a:extLst>
          </p:cNvPr>
          <p:cNvPicPr>
            <a:picLocks noChangeAspect="1"/>
          </p:cNvPicPr>
          <p:nvPr/>
        </p:nvPicPr>
        <p:blipFill>
          <a:blip r:embed="rId4"/>
          <a:srcRect l="41653" t="53890" r="21595" b="18980"/>
          <a:stretch>
            <a:fillRect/>
          </a:stretch>
        </p:blipFill>
        <p:spPr>
          <a:xfrm>
            <a:off x="5878615" y="3938483"/>
            <a:ext cx="5418321" cy="2671208"/>
          </a:xfrm>
          <a:prstGeom prst="rect">
            <a:avLst/>
          </a:prstGeom>
        </p:spPr>
      </p:pic>
      <p:cxnSp>
        <p:nvCxnSpPr>
          <p:cNvPr id="17" name="Straight Connector 16">
            <a:extLst>
              <a:ext uri="{FF2B5EF4-FFF2-40B4-BE49-F238E27FC236}">
                <a16:creationId xmlns:a16="http://schemas.microsoft.com/office/drawing/2014/main" id="{974E98C1-58AE-C8E2-3358-CD2C0C616DF6}"/>
              </a:ext>
            </a:extLst>
          </p:cNvPr>
          <p:cNvCxnSpPr>
            <a:cxnSpLocks/>
          </p:cNvCxnSpPr>
          <p:nvPr/>
        </p:nvCxnSpPr>
        <p:spPr>
          <a:xfrm>
            <a:off x="5764427" y="3429000"/>
            <a:ext cx="0" cy="2736928"/>
          </a:xfrm>
          <a:prstGeom prst="line">
            <a:avLst/>
          </a:prstGeom>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6991889D-D3AD-D19B-E70E-C6E2B0C697A2}"/>
              </a:ext>
            </a:extLst>
          </p:cNvPr>
          <p:cNvPicPr>
            <a:picLocks noChangeAspect="1"/>
          </p:cNvPicPr>
          <p:nvPr/>
        </p:nvPicPr>
        <p:blipFill rotWithShape="1">
          <a:blip r:embed="rId5"/>
          <a:srcRect l="5975" t="34920" r="4395" b="2107"/>
          <a:stretch>
            <a:fillRect/>
          </a:stretch>
        </p:blipFill>
        <p:spPr>
          <a:xfrm>
            <a:off x="537210" y="4069080"/>
            <a:ext cx="4857750" cy="2414016"/>
          </a:xfrm>
          <a:prstGeom prst="rect">
            <a:avLst/>
          </a:prstGeom>
        </p:spPr>
      </p:pic>
      <p:sp>
        <p:nvSpPr>
          <p:cNvPr id="19" name="TextBox 18">
            <a:extLst>
              <a:ext uri="{FF2B5EF4-FFF2-40B4-BE49-F238E27FC236}">
                <a16:creationId xmlns:a16="http://schemas.microsoft.com/office/drawing/2014/main" id="{A191327C-6A65-BCE9-A3A1-590B9ED12328}"/>
              </a:ext>
            </a:extLst>
          </p:cNvPr>
          <p:cNvSpPr txBox="1"/>
          <p:nvPr/>
        </p:nvSpPr>
        <p:spPr>
          <a:xfrm>
            <a:off x="405130" y="2554548"/>
            <a:ext cx="4674678" cy="2031325"/>
          </a:xfrm>
          <a:prstGeom prst="rect">
            <a:avLst/>
          </a:prstGeom>
          <a:noFill/>
        </p:spPr>
        <p:txBody>
          <a:bodyPr wrap="none" rtlCol="0">
            <a:spAutoFit/>
          </a:bodyPr>
          <a:lstStyle/>
          <a:p>
            <a:r>
              <a:rPr lang="en-ZA" sz="1400" b="1" dirty="0">
                <a:latin typeface="Roboto" panose="02000000000000000000" pitchFamily="2" charset="0"/>
                <a:ea typeface="Roboto" panose="02000000000000000000" pitchFamily="2" charset="0"/>
                <a:cs typeface="Roboto" panose="02000000000000000000" pitchFamily="2" charset="0"/>
              </a:rPr>
              <a:t>Eco-brick ECD school (Greater Are You, Diepsloot Ext 6)</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180 m</a:t>
            </a:r>
            <a:r>
              <a:rPr lang="en-ZA" sz="1400" baseline="30000" dirty="0">
                <a:latin typeface="Roboto" panose="02000000000000000000" pitchFamily="2" charset="0"/>
                <a:ea typeface="Roboto" panose="02000000000000000000" pitchFamily="2" charset="0"/>
                <a:cs typeface="Roboto" panose="02000000000000000000" pitchFamily="2" charset="0"/>
              </a:rPr>
              <a:t>2</a:t>
            </a:r>
            <a:r>
              <a:rPr lang="en-ZA" sz="1400" dirty="0">
                <a:latin typeface="Roboto" panose="02000000000000000000" pitchFamily="2" charset="0"/>
                <a:ea typeface="Roboto" panose="02000000000000000000" pitchFamily="2" charset="0"/>
                <a:cs typeface="Roboto" panose="02000000000000000000" pitchFamily="2" charset="0"/>
              </a:rPr>
              <a:t> area classroom</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42 000 eco-bricks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8 000 Ecosands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23 tons waste plastic</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Classroom block accommodates 100 students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35 eco-bed gardens and feeds 400 locals</a:t>
            </a:r>
          </a:p>
          <a:p>
            <a:pPr marL="285750" indent="-285750">
              <a:buFont typeface="Wingdings" panose="05000000000000000000" pitchFamily="2" charset="2"/>
              <a:buChar char="v"/>
            </a:pPr>
            <a:endParaRPr lang="en-ZA" sz="1400" dirty="0">
              <a:latin typeface="Roboto" panose="02000000000000000000" pitchFamily="2" charset="0"/>
              <a:ea typeface="Roboto" panose="02000000000000000000" pitchFamily="2" charset="0"/>
              <a:cs typeface="Roboto" panose="02000000000000000000" pitchFamily="2" charset="0"/>
            </a:endParaRPr>
          </a:p>
          <a:p>
            <a:endParaRPr lang="en-ZA" sz="1400" dirty="0">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4BA599B1-7428-9ABA-85CE-4FC49BE9ACC0}"/>
              </a:ext>
            </a:extLst>
          </p:cNvPr>
          <p:cNvSpPr txBox="1"/>
          <p:nvPr/>
        </p:nvSpPr>
        <p:spPr>
          <a:xfrm>
            <a:off x="6033231" y="2515113"/>
            <a:ext cx="5109091" cy="1384995"/>
          </a:xfrm>
          <a:prstGeom prst="rect">
            <a:avLst/>
          </a:prstGeom>
          <a:noFill/>
        </p:spPr>
        <p:txBody>
          <a:bodyPr wrap="none" rtlCol="0">
            <a:spAutoFit/>
          </a:bodyPr>
          <a:lstStyle/>
          <a:p>
            <a:r>
              <a:rPr lang="en-ZA" sz="1400" b="1" dirty="0">
                <a:latin typeface="Roboto" panose="02000000000000000000" pitchFamily="2" charset="0"/>
                <a:ea typeface="Roboto" panose="02000000000000000000" pitchFamily="2" charset="0"/>
                <a:cs typeface="Roboto" panose="02000000000000000000" pitchFamily="2" charset="0"/>
              </a:rPr>
              <a:t>Sustainable Village Initiatives, Diepsloot Ext 6)</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Planting environmental friendly shade trees, fruit trees,</a:t>
            </a:r>
          </a:p>
          <a:p>
            <a:r>
              <a:rPr lang="en-ZA" sz="1400" dirty="0">
                <a:latin typeface="Roboto" panose="02000000000000000000" pitchFamily="2" charset="0"/>
                <a:ea typeface="Roboto" panose="02000000000000000000" pitchFamily="2" charset="0"/>
                <a:cs typeface="Roboto" panose="02000000000000000000" pitchFamily="2" charset="0"/>
              </a:rPr>
              <a:t>      and vegetable gardens</a:t>
            </a:r>
          </a:p>
          <a:p>
            <a:pPr marL="285750" indent="-285750">
              <a:buFont typeface="Wingdings" panose="05000000000000000000" pitchFamily="2" charset="2"/>
              <a:buChar char="v"/>
            </a:pPr>
            <a:r>
              <a:rPr lang="en-ZA" sz="1400" dirty="0">
                <a:latin typeface="Roboto" panose="02000000000000000000" pitchFamily="2" charset="0"/>
                <a:ea typeface="Roboto" panose="02000000000000000000" pitchFamily="2" charset="0"/>
                <a:cs typeface="Roboto" panose="02000000000000000000" pitchFamily="2" charset="0"/>
              </a:rPr>
              <a:t>Plant vegetables using eco-towers (aeroponics) for space </a:t>
            </a:r>
          </a:p>
          <a:p>
            <a:r>
              <a:rPr lang="en-ZA" sz="1400" dirty="0">
                <a:latin typeface="Roboto" panose="02000000000000000000" pitchFamily="2" charset="0"/>
                <a:ea typeface="Roboto" panose="02000000000000000000" pitchFamily="2" charset="0"/>
                <a:cs typeface="Roboto" panose="02000000000000000000" pitchFamily="2" charset="0"/>
              </a:rPr>
              <a:t>      limited spaces</a:t>
            </a:r>
          </a:p>
          <a:p>
            <a:endParaRPr lang="en-ZA"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44469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1153</TotalTime>
  <Words>1409</Words>
  <Application>Microsoft Office PowerPoint</Application>
  <PresentationFormat>Widescreen</PresentationFormat>
  <Paragraphs>219</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Aptos Display</vt:lpstr>
      <vt:lpstr>Arial</vt:lpstr>
      <vt:lpstr>Calibri</vt:lpstr>
      <vt:lpstr>Maven Pro</vt:lpstr>
      <vt:lpstr>Playfair Display</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Cecilia Benson</dc:creator>
  <cp:lastModifiedBy>Mphioa Machaba</cp:lastModifiedBy>
  <cp:revision>48</cp:revision>
  <cp:lastPrinted>2025-09-16T07:39:22Z</cp:lastPrinted>
  <dcterms:created xsi:type="dcterms:W3CDTF">2025-09-02T16:07:37Z</dcterms:created>
  <dcterms:modified xsi:type="dcterms:W3CDTF">2025-09-22T07:45:35Z</dcterms:modified>
</cp:coreProperties>
</file>